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113" d="100"/>
          <a:sy n="113" d="100"/>
        </p:scale>
        <p:origin x="336"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yne Roseberry" userId="2fbeea7eceff6a9e" providerId="LiveId" clId="{480D21AE-7E39-4871-B7B6-D27C3A76EE0C}"/>
    <pc:docChg chg="custSel modSld">
      <pc:chgData name="Wayne Roseberry" userId="2fbeea7eceff6a9e" providerId="LiveId" clId="{480D21AE-7E39-4871-B7B6-D27C3A76EE0C}" dt="2025-11-13T19:13:04.836" v="71" actId="1076"/>
      <pc:docMkLst>
        <pc:docMk/>
      </pc:docMkLst>
      <pc:sldChg chg="modSp mod">
        <pc:chgData name="Wayne Roseberry" userId="2fbeea7eceff6a9e" providerId="LiveId" clId="{480D21AE-7E39-4871-B7B6-D27C3A76EE0C}" dt="2025-11-13T19:12:38.554" v="68" actId="20577"/>
        <pc:sldMkLst>
          <pc:docMk/>
          <pc:sldMk cId="2248381832" sldId="260"/>
        </pc:sldMkLst>
        <pc:spChg chg="mod">
          <ac:chgData name="Wayne Roseberry" userId="2fbeea7eceff6a9e" providerId="LiveId" clId="{480D21AE-7E39-4871-B7B6-D27C3A76EE0C}" dt="2025-11-13T19:12:38.554" v="68" actId="20577"/>
          <ac:spMkLst>
            <pc:docMk/>
            <pc:sldMk cId="2248381832" sldId="260"/>
            <ac:spMk id="2" creationId="{D7580E48-0B06-8519-236B-851D1A675F86}"/>
          </ac:spMkLst>
        </pc:spChg>
      </pc:sldChg>
      <pc:sldChg chg="modSp mod">
        <pc:chgData name="Wayne Roseberry" userId="2fbeea7eceff6a9e" providerId="LiveId" clId="{480D21AE-7E39-4871-B7B6-D27C3A76EE0C}" dt="2025-11-13T19:13:04.836" v="71" actId="1076"/>
        <pc:sldMkLst>
          <pc:docMk/>
          <pc:sldMk cId="2721046752" sldId="261"/>
        </pc:sldMkLst>
        <pc:spChg chg="mod">
          <ac:chgData name="Wayne Roseberry" userId="2fbeea7eceff6a9e" providerId="LiveId" clId="{480D21AE-7E39-4871-B7B6-D27C3A76EE0C}" dt="2025-11-13T19:13:04.836" v="71" actId="1076"/>
          <ac:spMkLst>
            <pc:docMk/>
            <pc:sldMk cId="2721046752" sldId="261"/>
            <ac:spMk id="2" creationId="{96BD65F9-5FA1-2623-6D54-489BFAC3EAA0}"/>
          </ac:spMkLst>
        </pc:spChg>
        <pc:spChg chg="mod">
          <ac:chgData name="Wayne Roseberry" userId="2fbeea7eceff6a9e" providerId="LiveId" clId="{480D21AE-7E39-4871-B7B6-D27C3A76EE0C}" dt="2025-11-13T19:12:50.147" v="69" actId="1076"/>
          <ac:spMkLst>
            <pc:docMk/>
            <pc:sldMk cId="2721046752" sldId="261"/>
            <ac:spMk id="7" creationId="{0DBEACCB-5FF4-14BE-784D-BFA5BEF32526}"/>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1B6DD-1F74-4C81-B5A8-B8C58E662545}"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0774E10-9AD3-44AD-889F-31CD6EC1C566}">
      <dgm:prSet/>
      <dgm:spPr/>
      <dgm:t>
        <a:bodyPr/>
        <a:lstStyle/>
        <a:p>
          <a:pPr>
            <a:defRPr b="1"/>
          </a:pPr>
          <a:r>
            <a:rPr lang="en-US"/>
            <a:t>What did you test?</a:t>
          </a:r>
        </a:p>
      </dgm:t>
    </dgm:pt>
    <dgm:pt modelId="{27879EC8-0CB2-48B9-8448-B6ACAA372EF2}" type="parTrans" cxnId="{2F42A889-1EC0-4FE0-BF8F-93683934615B}">
      <dgm:prSet/>
      <dgm:spPr/>
      <dgm:t>
        <a:bodyPr/>
        <a:lstStyle/>
        <a:p>
          <a:endParaRPr lang="en-US"/>
        </a:p>
      </dgm:t>
    </dgm:pt>
    <dgm:pt modelId="{3E0D174F-BA21-4247-BC16-FD22D4DD92F1}" type="sibTrans" cxnId="{2F42A889-1EC0-4FE0-BF8F-93683934615B}">
      <dgm:prSet/>
      <dgm:spPr/>
      <dgm:t>
        <a:bodyPr/>
        <a:lstStyle/>
        <a:p>
          <a:endParaRPr lang="en-US"/>
        </a:p>
      </dgm:t>
    </dgm:pt>
    <dgm:pt modelId="{141477B5-BAFF-40A1-A0C0-FB670FCDBD1E}">
      <dgm:prSet/>
      <dgm:spPr/>
      <dgm:t>
        <a:bodyPr/>
        <a:lstStyle/>
        <a:p>
          <a:r>
            <a:rPr lang="en-US" dirty="0"/>
            <a:t>Covered and not covered</a:t>
          </a:r>
        </a:p>
      </dgm:t>
    </dgm:pt>
    <dgm:pt modelId="{68CC5493-F6FE-4147-8F33-F4CE9A32C939}" type="parTrans" cxnId="{3A52AA5D-D960-4F09-97F3-F52C76923D1A}">
      <dgm:prSet/>
      <dgm:spPr/>
      <dgm:t>
        <a:bodyPr/>
        <a:lstStyle/>
        <a:p>
          <a:endParaRPr lang="en-US"/>
        </a:p>
      </dgm:t>
    </dgm:pt>
    <dgm:pt modelId="{16FE17BA-560B-4D5E-AFA8-E3EA7EF8171E}" type="sibTrans" cxnId="{3A52AA5D-D960-4F09-97F3-F52C76923D1A}">
      <dgm:prSet/>
      <dgm:spPr/>
      <dgm:t>
        <a:bodyPr/>
        <a:lstStyle/>
        <a:p>
          <a:endParaRPr lang="en-US"/>
        </a:p>
      </dgm:t>
    </dgm:pt>
    <dgm:pt modelId="{031113AF-8FE3-4A47-947A-7C0897AB91E3}">
      <dgm:prSet/>
      <dgm:spPr/>
      <dgm:t>
        <a:bodyPr/>
        <a:lstStyle/>
        <a:p>
          <a:r>
            <a:rPr lang="en-US"/>
            <a:t>How it was tested</a:t>
          </a:r>
        </a:p>
      </dgm:t>
    </dgm:pt>
    <dgm:pt modelId="{A8ECE87A-71F0-45D1-9D51-003C394327EF}" type="parTrans" cxnId="{F85A7441-8045-464E-8D1C-4A0C27466D1A}">
      <dgm:prSet/>
      <dgm:spPr/>
      <dgm:t>
        <a:bodyPr/>
        <a:lstStyle/>
        <a:p>
          <a:endParaRPr lang="en-US"/>
        </a:p>
      </dgm:t>
    </dgm:pt>
    <dgm:pt modelId="{3603C576-6FF9-4D84-95AC-2C743817E48E}" type="sibTrans" cxnId="{F85A7441-8045-464E-8D1C-4A0C27466D1A}">
      <dgm:prSet/>
      <dgm:spPr/>
      <dgm:t>
        <a:bodyPr/>
        <a:lstStyle/>
        <a:p>
          <a:endParaRPr lang="en-US"/>
        </a:p>
      </dgm:t>
    </dgm:pt>
    <dgm:pt modelId="{79F3601D-6E5D-4239-BB4F-3D8D7362AC43}">
      <dgm:prSet/>
      <dgm:spPr/>
      <dgm:t>
        <a:bodyPr/>
        <a:lstStyle/>
        <a:p>
          <a:pPr>
            <a:defRPr b="1"/>
          </a:pPr>
          <a:r>
            <a:rPr lang="en-US" dirty="0"/>
            <a:t>What did you discover?</a:t>
          </a:r>
        </a:p>
      </dgm:t>
    </dgm:pt>
    <dgm:pt modelId="{9F5A1F04-3BBB-4526-8D1B-57001BDCBE0D}" type="parTrans" cxnId="{F45BA830-073F-4856-9ECA-D1C69CA9D354}">
      <dgm:prSet/>
      <dgm:spPr/>
      <dgm:t>
        <a:bodyPr/>
        <a:lstStyle/>
        <a:p>
          <a:endParaRPr lang="en-US"/>
        </a:p>
      </dgm:t>
    </dgm:pt>
    <dgm:pt modelId="{14AAA3C3-42AB-4272-A531-27AF6478A5E8}" type="sibTrans" cxnId="{F45BA830-073F-4856-9ECA-D1C69CA9D354}">
      <dgm:prSet/>
      <dgm:spPr/>
      <dgm:t>
        <a:bodyPr/>
        <a:lstStyle/>
        <a:p>
          <a:endParaRPr lang="en-US"/>
        </a:p>
      </dgm:t>
    </dgm:pt>
    <dgm:pt modelId="{87B7AA7D-00D8-46BE-871B-A317C5ADB9A0}">
      <dgm:prSet/>
      <dgm:spPr/>
      <dgm:t>
        <a:bodyPr/>
        <a:lstStyle/>
        <a:p>
          <a:r>
            <a:rPr lang="en-US"/>
            <a:t>Issues, problems and risks</a:t>
          </a:r>
        </a:p>
      </dgm:t>
    </dgm:pt>
    <dgm:pt modelId="{BBB053A2-51F5-4C5D-B173-3838B3B3639A}" type="parTrans" cxnId="{359546FD-C649-4022-8CB9-83E1CF063BA1}">
      <dgm:prSet/>
      <dgm:spPr/>
      <dgm:t>
        <a:bodyPr/>
        <a:lstStyle/>
        <a:p>
          <a:endParaRPr lang="en-US"/>
        </a:p>
      </dgm:t>
    </dgm:pt>
    <dgm:pt modelId="{4BE4A9D8-EDF3-4BB2-91A1-9B4C93CBF1DB}" type="sibTrans" cxnId="{359546FD-C649-4022-8CB9-83E1CF063BA1}">
      <dgm:prSet/>
      <dgm:spPr/>
      <dgm:t>
        <a:bodyPr/>
        <a:lstStyle/>
        <a:p>
          <a:endParaRPr lang="en-US"/>
        </a:p>
      </dgm:t>
    </dgm:pt>
    <dgm:pt modelId="{0A5D2D71-C4A8-4E75-9D95-3F9AB8062B29}">
      <dgm:prSet/>
      <dgm:spPr/>
      <dgm:t>
        <a:bodyPr/>
        <a:lstStyle/>
        <a:p>
          <a:r>
            <a:rPr lang="en-US" dirty="0"/>
            <a:t>Quality assessment</a:t>
          </a:r>
        </a:p>
      </dgm:t>
    </dgm:pt>
    <dgm:pt modelId="{50D1E2ED-F3DB-4ACE-86AD-970C8ADA2214}" type="parTrans" cxnId="{7747EF40-4BC4-4403-B12A-5EB707CC6693}">
      <dgm:prSet/>
      <dgm:spPr/>
      <dgm:t>
        <a:bodyPr/>
        <a:lstStyle/>
        <a:p>
          <a:endParaRPr lang="en-US"/>
        </a:p>
      </dgm:t>
    </dgm:pt>
    <dgm:pt modelId="{F9970EB9-0126-419E-8D05-BB538713C838}" type="sibTrans" cxnId="{7747EF40-4BC4-4403-B12A-5EB707CC6693}">
      <dgm:prSet/>
      <dgm:spPr/>
      <dgm:t>
        <a:bodyPr/>
        <a:lstStyle/>
        <a:p>
          <a:endParaRPr lang="en-US"/>
        </a:p>
      </dgm:t>
    </dgm:pt>
    <dgm:pt modelId="{A2BF67DF-D338-4ACD-969E-772999BC516D}">
      <dgm:prSet/>
      <dgm:spPr/>
      <dgm:t>
        <a:bodyPr/>
        <a:lstStyle/>
        <a:p>
          <a:pPr>
            <a:defRPr b="1"/>
          </a:pPr>
          <a:r>
            <a:rPr lang="en-US"/>
            <a:t>How is the testing going?</a:t>
          </a:r>
        </a:p>
      </dgm:t>
    </dgm:pt>
    <dgm:pt modelId="{025676FC-7CD4-4603-B6CA-B5BCF5603210}" type="parTrans" cxnId="{61D1EB0C-3737-4D47-807D-F03628042752}">
      <dgm:prSet/>
      <dgm:spPr/>
      <dgm:t>
        <a:bodyPr/>
        <a:lstStyle/>
        <a:p>
          <a:endParaRPr lang="en-US"/>
        </a:p>
      </dgm:t>
    </dgm:pt>
    <dgm:pt modelId="{F535095A-B98B-4904-AF52-4AD096A03246}" type="sibTrans" cxnId="{61D1EB0C-3737-4D47-807D-F03628042752}">
      <dgm:prSet/>
      <dgm:spPr/>
      <dgm:t>
        <a:bodyPr/>
        <a:lstStyle/>
        <a:p>
          <a:endParaRPr lang="en-US"/>
        </a:p>
      </dgm:t>
    </dgm:pt>
    <dgm:pt modelId="{FC91A80F-5763-47C1-8C1C-CD6E49579B2A}">
      <dgm:prSet/>
      <dgm:spPr/>
      <dgm:t>
        <a:bodyPr/>
        <a:lstStyle/>
        <a:p>
          <a:r>
            <a:rPr lang="en-US"/>
            <a:t>Progress and what comes next</a:t>
          </a:r>
        </a:p>
      </dgm:t>
    </dgm:pt>
    <dgm:pt modelId="{3AFEC596-A52E-4464-BAEC-77ADD4F4E041}" type="parTrans" cxnId="{E2BFE707-B26A-45F6-B001-08050D87F5D6}">
      <dgm:prSet/>
      <dgm:spPr/>
      <dgm:t>
        <a:bodyPr/>
        <a:lstStyle/>
        <a:p>
          <a:endParaRPr lang="en-US"/>
        </a:p>
      </dgm:t>
    </dgm:pt>
    <dgm:pt modelId="{F243EC72-5D80-49A8-9C49-320808FEB7C6}" type="sibTrans" cxnId="{E2BFE707-B26A-45F6-B001-08050D87F5D6}">
      <dgm:prSet/>
      <dgm:spPr/>
      <dgm:t>
        <a:bodyPr/>
        <a:lstStyle/>
        <a:p>
          <a:endParaRPr lang="en-US"/>
        </a:p>
      </dgm:t>
    </dgm:pt>
    <dgm:pt modelId="{8B512397-F293-4A09-AEC4-B1CB28A6ACD1}">
      <dgm:prSet/>
      <dgm:spPr/>
      <dgm:t>
        <a:bodyPr/>
        <a:lstStyle/>
        <a:p>
          <a:r>
            <a:rPr lang="en-US"/>
            <a:t>Anything blocked or concerning about testing</a:t>
          </a:r>
        </a:p>
      </dgm:t>
    </dgm:pt>
    <dgm:pt modelId="{E7F667C2-B204-4778-A725-1D8EB3E65231}" type="parTrans" cxnId="{6383EADF-D583-4C9A-A10B-942D91EC204F}">
      <dgm:prSet/>
      <dgm:spPr/>
      <dgm:t>
        <a:bodyPr/>
        <a:lstStyle/>
        <a:p>
          <a:endParaRPr lang="en-US"/>
        </a:p>
      </dgm:t>
    </dgm:pt>
    <dgm:pt modelId="{183C78C3-AB0B-425A-8DE4-1145F8619ECA}" type="sibTrans" cxnId="{6383EADF-D583-4C9A-A10B-942D91EC204F}">
      <dgm:prSet/>
      <dgm:spPr/>
      <dgm:t>
        <a:bodyPr/>
        <a:lstStyle/>
        <a:p>
          <a:endParaRPr lang="en-US"/>
        </a:p>
      </dgm:t>
    </dgm:pt>
    <dgm:pt modelId="{4D182BC8-4B16-4A01-916F-42832874AD43}" type="pres">
      <dgm:prSet presAssocID="{0511B6DD-1F74-4C81-B5A8-B8C58E662545}" presName="root" presStyleCnt="0">
        <dgm:presLayoutVars>
          <dgm:dir/>
          <dgm:resizeHandles val="exact"/>
        </dgm:presLayoutVars>
      </dgm:prSet>
      <dgm:spPr/>
    </dgm:pt>
    <dgm:pt modelId="{F7747172-E4A0-4A80-B7A4-15900208D712}" type="pres">
      <dgm:prSet presAssocID="{80774E10-9AD3-44AD-889F-31CD6EC1C566}" presName="compNode" presStyleCnt="0"/>
      <dgm:spPr/>
    </dgm:pt>
    <dgm:pt modelId="{E9464BF0-A23D-4602-B185-6BF125115A69}" type="pres">
      <dgm:prSet presAssocID="{80774E10-9AD3-44AD-889F-31CD6EC1C566}" presName="iconRect" presStyleLbl="node1" presStyleIdx="0" presStyleCnt="3" custScaleX="194499" custScaleY="169913" custLinFactNeighborX="-742" custLinFactNeighborY="-6311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icroscope"/>
        </a:ext>
      </dgm:extLst>
    </dgm:pt>
    <dgm:pt modelId="{29E6B96F-2A71-40C0-890E-79E6BA6B1CE1}" type="pres">
      <dgm:prSet presAssocID="{80774E10-9AD3-44AD-889F-31CD6EC1C566}" presName="iconSpace" presStyleCnt="0"/>
      <dgm:spPr/>
    </dgm:pt>
    <dgm:pt modelId="{A1FC55C9-5F04-45D1-8588-88961093BC8F}" type="pres">
      <dgm:prSet presAssocID="{80774E10-9AD3-44AD-889F-31CD6EC1C566}" presName="parTx" presStyleLbl="revTx" presStyleIdx="0" presStyleCnt="6">
        <dgm:presLayoutVars>
          <dgm:chMax val="0"/>
          <dgm:chPref val="0"/>
        </dgm:presLayoutVars>
      </dgm:prSet>
      <dgm:spPr/>
    </dgm:pt>
    <dgm:pt modelId="{55DE2C54-E1A1-42B4-BC1D-CD6C1AEBA6D9}" type="pres">
      <dgm:prSet presAssocID="{80774E10-9AD3-44AD-889F-31CD6EC1C566}" presName="txSpace" presStyleCnt="0"/>
      <dgm:spPr/>
    </dgm:pt>
    <dgm:pt modelId="{768A62D6-8678-4733-82CC-3C80495AA501}" type="pres">
      <dgm:prSet presAssocID="{80774E10-9AD3-44AD-889F-31CD6EC1C566}" presName="desTx" presStyleLbl="revTx" presStyleIdx="1" presStyleCnt="6">
        <dgm:presLayoutVars/>
      </dgm:prSet>
      <dgm:spPr/>
    </dgm:pt>
    <dgm:pt modelId="{7AA3561B-67E4-44CA-AD77-E5FE15C87E63}" type="pres">
      <dgm:prSet presAssocID="{3E0D174F-BA21-4247-BC16-FD22D4DD92F1}" presName="sibTrans" presStyleCnt="0"/>
      <dgm:spPr/>
    </dgm:pt>
    <dgm:pt modelId="{57634FBA-94DF-44BC-8E4C-C404C0BD46A4}" type="pres">
      <dgm:prSet presAssocID="{79F3601D-6E5D-4239-BB4F-3D8D7362AC43}" presName="compNode" presStyleCnt="0"/>
      <dgm:spPr/>
    </dgm:pt>
    <dgm:pt modelId="{72D5D91A-FA1D-47BC-866D-6B8B160D7FF5}" type="pres">
      <dgm:prSet presAssocID="{79F3601D-6E5D-4239-BB4F-3D8D7362AC43}" presName="iconRect" presStyleLbl="node1" presStyleIdx="1" presStyleCnt="3" custScaleX="194499" custScaleY="169913" custLinFactNeighborX="-742" custLinFactNeighborY="-6311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ze"/>
        </a:ext>
      </dgm:extLst>
    </dgm:pt>
    <dgm:pt modelId="{66BDD052-AA9D-4AA3-AF5B-C10A9F8BE529}" type="pres">
      <dgm:prSet presAssocID="{79F3601D-6E5D-4239-BB4F-3D8D7362AC43}" presName="iconSpace" presStyleCnt="0"/>
      <dgm:spPr/>
    </dgm:pt>
    <dgm:pt modelId="{1B1B155C-C700-4407-B539-F81B14B11D81}" type="pres">
      <dgm:prSet presAssocID="{79F3601D-6E5D-4239-BB4F-3D8D7362AC43}" presName="parTx" presStyleLbl="revTx" presStyleIdx="2" presStyleCnt="6">
        <dgm:presLayoutVars>
          <dgm:chMax val="0"/>
          <dgm:chPref val="0"/>
        </dgm:presLayoutVars>
      </dgm:prSet>
      <dgm:spPr/>
    </dgm:pt>
    <dgm:pt modelId="{655EA35E-9DF6-4EDC-AFFD-7CDF221F42F1}" type="pres">
      <dgm:prSet presAssocID="{79F3601D-6E5D-4239-BB4F-3D8D7362AC43}" presName="txSpace" presStyleCnt="0"/>
      <dgm:spPr/>
    </dgm:pt>
    <dgm:pt modelId="{D81ABC9E-2A08-47E2-97C0-CEAD77074BDF}" type="pres">
      <dgm:prSet presAssocID="{79F3601D-6E5D-4239-BB4F-3D8D7362AC43}" presName="desTx" presStyleLbl="revTx" presStyleIdx="3" presStyleCnt="6">
        <dgm:presLayoutVars/>
      </dgm:prSet>
      <dgm:spPr/>
    </dgm:pt>
    <dgm:pt modelId="{0F8B82C0-2965-4258-8363-A5553BCDD517}" type="pres">
      <dgm:prSet presAssocID="{14AAA3C3-42AB-4272-A531-27AF6478A5E8}" presName="sibTrans" presStyleCnt="0"/>
      <dgm:spPr/>
    </dgm:pt>
    <dgm:pt modelId="{F7BEB401-DAD5-48B3-A6BF-6510F703590E}" type="pres">
      <dgm:prSet presAssocID="{A2BF67DF-D338-4ACD-969E-772999BC516D}" presName="compNode" presStyleCnt="0"/>
      <dgm:spPr/>
    </dgm:pt>
    <dgm:pt modelId="{DC09BA13-9B03-4951-BFE8-11CDBBB6DE1B}" type="pres">
      <dgm:prSet presAssocID="{A2BF67DF-D338-4ACD-969E-772999BC516D}" presName="iconRect" presStyleLbl="node1" presStyleIdx="2" presStyleCnt="3" custScaleX="194499" custScaleY="169913" custLinFactNeighborX="-742" custLinFactNeighborY="-6311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A802DFD6-2890-46BE-AFBA-3E04B36A670F}" type="pres">
      <dgm:prSet presAssocID="{A2BF67DF-D338-4ACD-969E-772999BC516D}" presName="iconSpace" presStyleCnt="0"/>
      <dgm:spPr/>
    </dgm:pt>
    <dgm:pt modelId="{457EA434-7A7B-4780-BD31-B2A5167436F4}" type="pres">
      <dgm:prSet presAssocID="{A2BF67DF-D338-4ACD-969E-772999BC516D}" presName="parTx" presStyleLbl="revTx" presStyleIdx="4" presStyleCnt="6">
        <dgm:presLayoutVars>
          <dgm:chMax val="0"/>
          <dgm:chPref val="0"/>
        </dgm:presLayoutVars>
      </dgm:prSet>
      <dgm:spPr/>
    </dgm:pt>
    <dgm:pt modelId="{C5C7F6D0-55CD-4523-9529-8A025A165949}" type="pres">
      <dgm:prSet presAssocID="{A2BF67DF-D338-4ACD-969E-772999BC516D}" presName="txSpace" presStyleCnt="0"/>
      <dgm:spPr/>
    </dgm:pt>
    <dgm:pt modelId="{AC598DEE-81A8-4166-9F91-6B074EEC4B45}" type="pres">
      <dgm:prSet presAssocID="{A2BF67DF-D338-4ACD-969E-772999BC516D}" presName="desTx" presStyleLbl="revTx" presStyleIdx="5" presStyleCnt="6">
        <dgm:presLayoutVars/>
      </dgm:prSet>
      <dgm:spPr/>
    </dgm:pt>
  </dgm:ptLst>
  <dgm:cxnLst>
    <dgm:cxn modelId="{E2BFE707-B26A-45F6-B001-08050D87F5D6}" srcId="{A2BF67DF-D338-4ACD-969E-772999BC516D}" destId="{FC91A80F-5763-47C1-8C1C-CD6E49579B2A}" srcOrd="0" destOrd="0" parTransId="{3AFEC596-A52E-4464-BAEC-77ADD4F4E041}" sibTransId="{F243EC72-5D80-49A8-9C49-320808FEB7C6}"/>
    <dgm:cxn modelId="{61D1EB0C-3737-4D47-807D-F03628042752}" srcId="{0511B6DD-1F74-4C81-B5A8-B8C58E662545}" destId="{A2BF67DF-D338-4ACD-969E-772999BC516D}" srcOrd="2" destOrd="0" parTransId="{025676FC-7CD4-4603-B6CA-B5BCF5603210}" sibTransId="{F535095A-B98B-4904-AF52-4AD096A03246}"/>
    <dgm:cxn modelId="{8F6D0B11-3FC6-4994-9AB9-5F43EE69C774}" type="presOf" srcId="{8B512397-F293-4A09-AEC4-B1CB28A6ACD1}" destId="{AC598DEE-81A8-4166-9F91-6B074EEC4B45}" srcOrd="0" destOrd="1" presId="urn:microsoft.com/office/officeart/2018/5/layout/CenteredIconLabelDescriptionList"/>
    <dgm:cxn modelId="{A643DD1C-7C22-4D9A-B3AB-A2626D98759F}" type="presOf" srcId="{031113AF-8FE3-4A47-947A-7C0897AB91E3}" destId="{768A62D6-8678-4733-82CC-3C80495AA501}" srcOrd="0" destOrd="1" presId="urn:microsoft.com/office/officeart/2018/5/layout/CenteredIconLabelDescriptionList"/>
    <dgm:cxn modelId="{B39EB41E-99DF-4A64-8495-8881509D6266}" type="presOf" srcId="{0511B6DD-1F74-4C81-B5A8-B8C58E662545}" destId="{4D182BC8-4B16-4A01-916F-42832874AD43}" srcOrd="0" destOrd="0" presId="urn:microsoft.com/office/officeart/2018/5/layout/CenteredIconLabelDescriptionList"/>
    <dgm:cxn modelId="{1BC33225-9C14-4C45-ADA9-2EEE5E9A6E3C}" type="presOf" srcId="{FC91A80F-5763-47C1-8C1C-CD6E49579B2A}" destId="{AC598DEE-81A8-4166-9F91-6B074EEC4B45}" srcOrd="0" destOrd="0" presId="urn:microsoft.com/office/officeart/2018/5/layout/CenteredIconLabelDescriptionList"/>
    <dgm:cxn modelId="{F45BA830-073F-4856-9ECA-D1C69CA9D354}" srcId="{0511B6DD-1F74-4C81-B5A8-B8C58E662545}" destId="{79F3601D-6E5D-4239-BB4F-3D8D7362AC43}" srcOrd="1" destOrd="0" parTransId="{9F5A1F04-3BBB-4526-8D1B-57001BDCBE0D}" sibTransId="{14AAA3C3-42AB-4272-A531-27AF6478A5E8}"/>
    <dgm:cxn modelId="{7747EF40-4BC4-4403-B12A-5EB707CC6693}" srcId="{79F3601D-6E5D-4239-BB4F-3D8D7362AC43}" destId="{0A5D2D71-C4A8-4E75-9D95-3F9AB8062B29}" srcOrd="1" destOrd="0" parTransId="{50D1E2ED-F3DB-4ACE-86AD-970C8ADA2214}" sibTransId="{F9970EB9-0126-419E-8D05-BB538713C838}"/>
    <dgm:cxn modelId="{3A52AA5D-D960-4F09-97F3-F52C76923D1A}" srcId="{80774E10-9AD3-44AD-889F-31CD6EC1C566}" destId="{141477B5-BAFF-40A1-A0C0-FB670FCDBD1E}" srcOrd="0" destOrd="0" parTransId="{68CC5493-F6FE-4147-8F33-F4CE9A32C939}" sibTransId="{16FE17BA-560B-4D5E-AFA8-E3EA7EF8171E}"/>
    <dgm:cxn modelId="{F85A7441-8045-464E-8D1C-4A0C27466D1A}" srcId="{80774E10-9AD3-44AD-889F-31CD6EC1C566}" destId="{031113AF-8FE3-4A47-947A-7C0897AB91E3}" srcOrd="1" destOrd="0" parTransId="{A8ECE87A-71F0-45D1-9D51-003C394327EF}" sibTransId="{3603C576-6FF9-4D84-95AC-2C743817E48E}"/>
    <dgm:cxn modelId="{7E1B6367-707A-4F16-9AE3-6772D3C03F70}" type="presOf" srcId="{79F3601D-6E5D-4239-BB4F-3D8D7362AC43}" destId="{1B1B155C-C700-4407-B539-F81B14B11D81}" srcOrd="0" destOrd="0" presId="urn:microsoft.com/office/officeart/2018/5/layout/CenteredIconLabelDescriptionList"/>
    <dgm:cxn modelId="{5A17DF71-34CD-400B-B149-592AA987B4FE}" type="presOf" srcId="{80774E10-9AD3-44AD-889F-31CD6EC1C566}" destId="{A1FC55C9-5F04-45D1-8588-88961093BC8F}" srcOrd="0" destOrd="0" presId="urn:microsoft.com/office/officeart/2018/5/layout/CenteredIconLabelDescriptionList"/>
    <dgm:cxn modelId="{2F42A889-1EC0-4FE0-BF8F-93683934615B}" srcId="{0511B6DD-1F74-4C81-B5A8-B8C58E662545}" destId="{80774E10-9AD3-44AD-889F-31CD6EC1C566}" srcOrd="0" destOrd="0" parTransId="{27879EC8-0CB2-48B9-8448-B6ACAA372EF2}" sibTransId="{3E0D174F-BA21-4247-BC16-FD22D4DD92F1}"/>
    <dgm:cxn modelId="{CD6267AD-56C0-4CE3-89CA-8AAD55EF7E7B}" type="presOf" srcId="{A2BF67DF-D338-4ACD-969E-772999BC516D}" destId="{457EA434-7A7B-4780-BD31-B2A5167436F4}" srcOrd="0" destOrd="0" presId="urn:microsoft.com/office/officeart/2018/5/layout/CenteredIconLabelDescriptionList"/>
    <dgm:cxn modelId="{78B016B2-B693-470F-8851-1ECACAB8B7DB}" type="presOf" srcId="{0A5D2D71-C4A8-4E75-9D95-3F9AB8062B29}" destId="{D81ABC9E-2A08-47E2-97C0-CEAD77074BDF}" srcOrd="0" destOrd="1" presId="urn:microsoft.com/office/officeart/2018/5/layout/CenteredIconLabelDescriptionList"/>
    <dgm:cxn modelId="{1157E4B5-5F73-4476-A021-2CBB6451DA18}" type="presOf" srcId="{87B7AA7D-00D8-46BE-871B-A317C5ADB9A0}" destId="{D81ABC9E-2A08-47E2-97C0-CEAD77074BDF}" srcOrd="0" destOrd="0" presId="urn:microsoft.com/office/officeart/2018/5/layout/CenteredIconLabelDescriptionList"/>
    <dgm:cxn modelId="{7566D6C3-D5FF-44E1-916B-DCFE299ACAF2}" type="presOf" srcId="{141477B5-BAFF-40A1-A0C0-FB670FCDBD1E}" destId="{768A62D6-8678-4733-82CC-3C80495AA501}" srcOrd="0" destOrd="0" presId="urn:microsoft.com/office/officeart/2018/5/layout/CenteredIconLabelDescriptionList"/>
    <dgm:cxn modelId="{6383EADF-D583-4C9A-A10B-942D91EC204F}" srcId="{A2BF67DF-D338-4ACD-969E-772999BC516D}" destId="{8B512397-F293-4A09-AEC4-B1CB28A6ACD1}" srcOrd="1" destOrd="0" parTransId="{E7F667C2-B204-4778-A725-1D8EB3E65231}" sibTransId="{183C78C3-AB0B-425A-8DE4-1145F8619ECA}"/>
    <dgm:cxn modelId="{359546FD-C649-4022-8CB9-83E1CF063BA1}" srcId="{79F3601D-6E5D-4239-BB4F-3D8D7362AC43}" destId="{87B7AA7D-00D8-46BE-871B-A317C5ADB9A0}" srcOrd="0" destOrd="0" parTransId="{BBB053A2-51F5-4C5D-B173-3838B3B3639A}" sibTransId="{4BE4A9D8-EDF3-4BB2-91A1-9B4C93CBF1DB}"/>
    <dgm:cxn modelId="{37DFA90A-3F6D-4CC0-8BA5-C3098E10D979}" type="presParOf" srcId="{4D182BC8-4B16-4A01-916F-42832874AD43}" destId="{F7747172-E4A0-4A80-B7A4-15900208D712}" srcOrd="0" destOrd="0" presId="urn:microsoft.com/office/officeart/2018/5/layout/CenteredIconLabelDescriptionList"/>
    <dgm:cxn modelId="{5D545933-DC2E-4359-ACC0-4A4781C2354B}" type="presParOf" srcId="{F7747172-E4A0-4A80-B7A4-15900208D712}" destId="{E9464BF0-A23D-4602-B185-6BF125115A69}" srcOrd="0" destOrd="0" presId="urn:microsoft.com/office/officeart/2018/5/layout/CenteredIconLabelDescriptionList"/>
    <dgm:cxn modelId="{313F7982-3B8C-4BA5-8066-720640E456B2}" type="presParOf" srcId="{F7747172-E4A0-4A80-B7A4-15900208D712}" destId="{29E6B96F-2A71-40C0-890E-79E6BA6B1CE1}" srcOrd="1" destOrd="0" presId="urn:microsoft.com/office/officeart/2018/5/layout/CenteredIconLabelDescriptionList"/>
    <dgm:cxn modelId="{87D92BF8-6EB7-42AB-80F2-F315542D010A}" type="presParOf" srcId="{F7747172-E4A0-4A80-B7A4-15900208D712}" destId="{A1FC55C9-5F04-45D1-8588-88961093BC8F}" srcOrd="2" destOrd="0" presId="urn:microsoft.com/office/officeart/2018/5/layout/CenteredIconLabelDescriptionList"/>
    <dgm:cxn modelId="{AC6BA885-B316-41CC-B2EA-548C8AF3E1AA}" type="presParOf" srcId="{F7747172-E4A0-4A80-B7A4-15900208D712}" destId="{55DE2C54-E1A1-42B4-BC1D-CD6C1AEBA6D9}" srcOrd="3" destOrd="0" presId="urn:microsoft.com/office/officeart/2018/5/layout/CenteredIconLabelDescriptionList"/>
    <dgm:cxn modelId="{74557D2D-A1C4-4FF5-9D61-662F13CF6140}" type="presParOf" srcId="{F7747172-E4A0-4A80-B7A4-15900208D712}" destId="{768A62D6-8678-4733-82CC-3C80495AA501}" srcOrd="4" destOrd="0" presId="urn:microsoft.com/office/officeart/2018/5/layout/CenteredIconLabelDescriptionList"/>
    <dgm:cxn modelId="{02BAB5AC-7674-4067-969C-29F114D8EFC2}" type="presParOf" srcId="{4D182BC8-4B16-4A01-916F-42832874AD43}" destId="{7AA3561B-67E4-44CA-AD77-E5FE15C87E63}" srcOrd="1" destOrd="0" presId="urn:microsoft.com/office/officeart/2018/5/layout/CenteredIconLabelDescriptionList"/>
    <dgm:cxn modelId="{0291BF27-E204-434D-A76A-7C032A2E76A0}" type="presParOf" srcId="{4D182BC8-4B16-4A01-916F-42832874AD43}" destId="{57634FBA-94DF-44BC-8E4C-C404C0BD46A4}" srcOrd="2" destOrd="0" presId="urn:microsoft.com/office/officeart/2018/5/layout/CenteredIconLabelDescriptionList"/>
    <dgm:cxn modelId="{AA315C61-CA24-42E7-8D77-F83E137A1AAF}" type="presParOf" srcId="{57634FBA-94DF-44BC-8E4C-C404C0BD46A4}" destId="{72D5D91A-FA1D-47BC-866D-6B8B160D7FF5}" srcOrd="0" destOrd="0" presId="urn:microsoft.com/office/officeart/2018/5/layout/CenteredIconLabelDescriptionList"/>
    <dgm:cxn modelId="{35974C39-2B43-497C-A77B-27E9DCE009A6}" type="presParOf" srcId="{57634FBA-94DF-44BC-8E4C-C404C0BD46A4}" destId="{66BDD052-AA9D-4AA3-AF5B-C10A9F8BE529}" srcOrd="1" destOrd="0" presId="urn:microsoft.com/office/officeart/2018/5/layout/CenteredIconLabelDescriptionList"/>
    <dgm:cxn modelId="{D9A71C27-5B4D-41A8-BBED-F4F06D78B6A1}" type="presParOf" srcId="{57634FBA-94DF-44BC-8E4C-C404C0BD46A4}" destId="{1B1B155C-C700-4407-B539-F81B14B11D81}" srcOrd="2" destOrd="0" presId="urn:microsoft.com/office/officeart/2018/5/layout/CenteredIconLabelDescriptionList"/>
    <dgm:cxn modelId="{FD69E193-CEA2-4681-A872-3BC7731E90E9}" type="presParOf" srcId="{57634FBA-94DF-44BC-8E4C-C404C0BD46A4}" destId="{655EA35E-9DF6-4EDC-AFFD-7CDF221F42F1}" srcOrd="3" destOrd="0" presId="urn:microsoft.com/office/officeart/2018/5/layout/CenteredIconLabelDescriptionList"/>
    <dgm:cxn modelId="{712B3B5D-D4AE-49C1-BC97-F509DECAD26F}" type="presParOf" srcId="{57634FBA-94DF-44BC-8E4C-C404C0BD46A4}" destId="{D81ABC9E-2A08-47E2-97C0-CEAD77074BDF}" srcOrd="4" destOrd="0" presId="urn:microsoft.com/office/officeart/2018/5/layout/CenteredIconLabelDescriptionList"/>
    <dgm:cxn modelId="{62953EF3-B583-4324-A16C-512567377C95}" type="presParOf" srcId="{4D182BC8-4B16-4A01-916F-42832874AD43}" destId="{0F8B82C0-2965-4258-8363-A5553BCDD517}" srcOrd="3" destOrd="0" presId="urn:microsoft.com/office/officeart/2018/5/layout/CenteredIconLabelDescriptionList"/>
    <dgm:cxn modelId="{B6ED36C2-DE7D-40DB-AE73-E9A7105D7447}" type="presParOf" srcId="{4D182BC8-4B16-4A01-916F-42832874AD43}" destId="{F7BEB401-DAD5-48B3-A6BF-6510F703590E}" srcOrd="4" destOrd="0" presId="urn:microsoft.com/office/officeart/2018/5/layout/CenteredIconLabelDescriptionList"/>
    <dgm:cxn modelId="{DE5EDE80-1E2B-447E-9C67-A75512A9BD56}" type="presParOf" srcId="{F7BEB401-DAD5-48B3-A6BF-6510F703590E}" destId="{DC09BA13-9B03-4951-BFE8-11CDBBB6DE1B}" srcOrd="0" destOrd="0" presId="urn:microsoft.com/office/officeart/2018/5/layout/CenteredIconLabelDescriptionList"/>
    <dgm:cxn modelId="{2A708847-D6A6-4772-AF7A-F08A0AACB6F0}" type="presParOf" srcId="{F7BEB401-DAD5-48B3-A6BF-6510F703590E}" destId="{A802DFD6-2890-46BE-AFBA-3E04B36A670F}" srcOrd="1" destOrd="0" presId="urn:microsoft.com/office/officeart/2018/5/layout/CenteredIconLabelDescriptionList"/>
    <dgm:cxn modelId="{9E369947-F1B7-496E-A551-312B1402612D}" type="presParOf" srcId="{F7BEB401-DAD5-48B3-A6BF-6510F703590E}" destId="{457EA434-7A7B-4780-BD31-B2A5167436F4}" srcOrd="2" destOrd="0" presId="urn:microsoft.com/office/officeart/2018/5/layout/CenteredIconLabelDescriptionList"/>
    <dgm:cxn modelId="{AD689B75-AB63-4900-944C-D4D0A6634F36}" type="presParOf" srcId="{F7BEB401-DAD5-48B3-A6BF-6510F703590E}" destId="{C5C7F6D0-55CD-4523-9529-8A025A165949}" srcOrd="3" destOrd="0" presId="urn:microsoft.com/office/officeart/2018/5/layout/CenteredIconLabelDescriptionList"/>
    <dgm:cxn modelId="{0871F8E0-2A44-448E-A11B-9F17B06CDF16}" type="presParOf" srcId="{F7BEB401-DAD5-48B3-A6BF-6510F703590E}" destId="{AC598DEE-81A8-4166-9F91-6B074EEC4B45}"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464BF0-A23D-4602-B185-6BF125115A69}">
      <dsp:nvSpPr>
        <dsp:cNvPr id="0" name=""/>
        <dsp:cNvSpPr/>
      </dsp:nvSpPr>
      <dsp:spPr>
        <a:xfrm>
          <a:off x="518505" y="38033"/>
          <a:ext cx="2217810" cy="19374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1FC55C9-5F04-45D1-8588-88961093BC8F}">
      <dsp:nvSpPr>
        <dsp:cNvPr id="0" name=""/>
        <dsp:cNvSpPr/>
      </dsp:nvSpPr>
      <dsp:spPr>
        <a:xfrm>
          <a:off x="6916" y="2377698"/>
          <a:ext cx="3257909" cy="488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90000"/>
            </a:lnSpc>
            <a:spcBef>
              <a:spcPct val="0"/>
            </a:spcBef>
            <a:spcAft>
              <a:spcPct val="35000"/>
            </a:spcAft>
            <a:buNone/>
            <a:defRPr b="1"/>
          </a:pPr>
          <a:r>
            <a:rPr lang="en-US" sz="2200" kern="1200"/>
            <a:t>What did you test?</a:t>
          </a:r>
        </a:p>
      </dsp:txBody>
      <dsp:txXfrm>
        <a:off x="6916" y="2377698"/>
        <a:ext cx="3257909" cy="488686"/>
      </dsp:txXfrm>
    </dsp:sp>
    <dsp:sp modelId="{768A62D6-8678-4733-82CC-3C80495AA501}">
      <dsp:nvSpPr>
        <dsp:cNvPr id="0" name=""/>
        <dsp:cNvSpPr/>
      </dsp:nvSpPr>
      <dsp:spPr>
        <a:xfrm>
          <a:off x="6916" y="2904120"/>
          <a:ext cx="3257909" cy="530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Covered and not covered</a:t>
          </a:r>
        </a:p>
        <a:p>
          <a:pPr marL="0" lvl="0" indent="0" algn="ctr" defTabSz="755650">
            <a:lnSpc>
              <a:spcPct val="90000"/>
            </a:lnSpc>
            <a:spcBef>
              <a:spcPct val="0"/>
            </a:spcBef>
            <a:spcAft>
              <a:spcPct val="35000"/>
            </a:spcAft>
            <a:buNone/>
          </a:pPr>
          <a:r>
            <a:rPr lang="en-US" sz="1700" kern="1200"/>
            <a:t>How it was tested</a:t>
          </a:r>
        </a:p>
      </dsp:txBody>
      <dsp:txXfrm>
        <a:off x="6916" y="2904120"/>
        <a:ext cx="3257909" cy="530982"/>
      </dsp:txXfrm>
    </dsp:sp>
    <dsp:sp modelId="{72D5D91A-FA1D-47BC-866D-6B8B160D7FF5}">
      <dsp:nvSpPr>
        <dsp:cNvPr id="0" name=""/>
        <dsp:cNvSpPr/>
      </dsp:nvSpPr>
      <dsp:spPr>
        <a:xfrm>
          <a:off x="4346548" y="38033"/>
          <a:ext cx="2217810" cy="19374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1B155C-C700-4407-B539-F81B14B11D81}">
      <dsp:nvSpPr>
        <dsp:cNvPr id="0" name=""/>
        <dsp:cNvSpPr/>
      </dsp:nvSpPr>
      <dsp:spPr>
        <a:xfrm>
          <a:off x="3834959" y="2377698"/>
          <a:ext cx="3257909" cy="488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90000"/>
            </a:lnSpc>
            <a:spcBef>
              <a:spcPct val="0"/>
            </a:spcBef>
            <a:spcAft>
              <a:spcPct val="35000"/>
            </a:spcAft>
            <a:buNone/>
            <a:defRPr b="1"/>
          </a:pPr>
          <a:r>
            <a:rPr lang="en-US" sz="2200" kern="1200" dirty="0"/>
            <a:t>What did you discover?</a:t>
          </a:r>
        </a:p>
      </dsp:txBody>
      <dsp:txXfrm>
        <a:off x="3834959" y="2377698"/>
        <a:ext cx="3257909" cy="488686"/>
      </dsp:txXfrm>
    </dsp:sp>
    <dsp:sp modelId="{D81ABC9E-2A08-47E2-97C0-CEAD77074BDF}">
      <dsp:nvSpPr>
        <dsp:cNvPr id="0" name=""/>
        <dsp:cNvSpPr/>
      </dsp:nvSpPr>
      <dsp:spPr>
        <a:xfrm>
          <a:off x="3834959" y="2904120"/>
          <a:ext cx="3257909" cy="530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Issues, problems and risks</a:t>
          </a:r>
        </a:p>
        <a:p>
          <a:pPr marL="0" lvl="0" indent="0" algn="ctr" defTabSz="755650">
            <a:lnSpc>
              <a:spcPct val="90000"/>
            </a:lnSpc>
            <a:spcBef>
              <a:spcPct val="0"/>
            </a:spcBef>
            <a:spcAft>
              <a:spcPct val="35000"/>
            </a:spcAft>
            <a:buNone/>
          </a:pPr>
          <a:r>
            <a:rPr lang="en-US" sz="1700" kern="1200" dirty="0"/>
            <a:t>Quality assessment</a:t>
          </a:r>
        </a:p>
      </dsp:txBody>
      <dsp:txXfrm>
        <a:off x="3834959" y="2904120"/>
        <a:ext cx="3257909" cy="530982"/>
      </dsp:txXfrm>
    </dsp:sp>
    <dsp:sp modelId="{DC09BA13-9B03-4951-BFE8-11CDBBB6DE1B}">
      <dsp:nvSpPr>
        <dsp:cNvPr id="0" name=""/>
        <dsp:cNvSpPr/>
      </dsp:nvSpPr>
      <dsp:spPr>
        <a:xfrm>
          <a:off x="8174591" y="38033"/>
          <a:ext cx="2217810" cy="19374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7EA434-7A7B-4780-BD31-B2A5167436F4}">
      <dsp:nvSpPr>
        <dsp:cNvPr id="0" name=""/>
        <dsp:cNvSpPr/>
      </dsp:nvSpPr>
      <dsp:spPr>
        <a:xfrm>
          <a:off x="7663003" y="2377698"/>
          <a:ext cx="3257909" cy="488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90000"/>
            </a:lnSpc>
            <a:spcBef>
              <a:spcPct val="0"/>
            </a:spcBef>
            <a:spcAft>
              <a:spcPct val="35000"/>
            </a:spcAft>
            <a:buNone/>
            <a:defRPr b="1"/>
          </a:pPr>
          <a:r>
            <a:rPr lang="en-US" sz="2200" kern="1200"/>
            <a:t>How is the testing going?</a:t>
          </a:r>
        </a:p>
      </dsp:txBody>
      <dsp:txXfrm>
        <a:off x="7663003" y="2377698"/>
        <a:ext cx="3257909" cy="488686"/>
      </dsp:txXfrm>
    </dsp:sp>
    <dsp:sp modelId="{AC598DEE-81A8-4166-9F91-6B074EEC4B45}">
      <dsp:nvSpPr>
        <dsp:cNvPr id="0" name=""/>
        <dsp:cNvSpPr/>
      </dsp:nvSpPr>
      <dsp:spPr>
        <a:xfrm>
          <a:off x="7663003" y="2904120"/>
          <a:ext cx="3257909" cy="5309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Progress and what comes next</a:t>
          </a:r>
        </a:p>
        <a:p>
          <a:pPr marL="0" lvl="0" indent="0" algn="ctr" defTabSz="755650">
            <a:lnSpc>
              <a:spcPct val="90000"/>
            </a:lnSpc>
            <a:spcBef>
              <a:spcPct val="0"/>
            </a:spcBef>
            <a:spcAft>
              <a:spcPct val="35000"/>
            </a:spcAft>
            <a:buNone/>
          </a:pPr>
          <a:r>
            <a:rPr lang="en-US" sz="1700" kern="1200"/>
            <a:t>Anything blocked or concerning about testing</a:t>
          </a:r>
        </a:p>
      </dsp:txBody>
      <dsp:txXfrm>
        <a:off x="7663003" y="2904120"/>
        <a:ext cx="3257909" cy="530982"/>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1BD62-2F59-308F-BEB1-9B0A9FDC8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A4F359-5C8D-5BB3-3B15-FFBBA1086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52003D-02CF-0C46-08ED-7771CBC7E05F}"/>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1C3E06B9-927B-C8C2-43C1-A7FDE43D82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62C23-9A06-DA01-A839-F3D40E82B8F6}"/>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662580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AD834-AEB6-B171-C124-3AE7B01426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704587-46C2-8455-C42D-165FA142BA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F557D-62D0-EFE3-DEB5-5277AB711711}"/>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EE79D974-15D3-6272-83C3-5098D62B4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B1355E-DB0C-253B-FF90-147956ED0C32}"/>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1002386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8B1895-9F03-712B-D07B-16324AB6FD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163316-74CC-A9F0-579E-A243F2EED0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94835D-52CC-D034-B661-D8727460522C}"/>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7BE056D6-5C9F-19F1-E6E4-54C65BDD8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D5BAD8-66AD-FB6D-2138-F4FBB64A659F}"/>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196426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B5D54-F168-2316-410E-7BC8F7D800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BA730-078F-D938-631F-B2F1C0AA78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26F382-FFF2-D87D-9ED4-5CAECDD9543D}"/>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D3CD9C01-E7E5-0A43-7152-027D61FEC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645A9-FF44-7EAD-2DDD-DE5ECC7DA884}"/>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260131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47B07-58BB-D0B9-AC81-77FD95F2D6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8F4388-F8E4-4FEA-0257-5722D65C229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BC5445-5A67-067E-A962-4F847616738E}"/>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6384735F-ED66-79C2-E22F-54DAB9783D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D13134-0BFD-40C1-E808-999BBBFC04DE}"/>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300886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E2103-0D4B-D899-133B-7614BCB386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35F74F-93F6-40EC-F906-F4FCCDB8D3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311825-D12D-743B-F34F-69A6624B0C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D9915C-5493-9145-9F34-31536C53F96F}"/>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6" name="Footer Placeholder 5">
            <a:extLst>
              <a:ext uri="{FF2B5EF4-FFF2-40B4-BE49-F238E27FC236}">
                <a16:creationId xmlns:a16="http://schemas.microsoft.com/office/drawing/2014/main" id="{A4D36DA3-0B78-1340-2482-1BD44CA92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2A572-9BF5-F1C4-ABC0-8A8B5E7C17D0}"/>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2902452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8B8AC-590A-9B08-77B5-1805718F7F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D590E8-6B2F-3F4E-B02A-1E2F240C23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F03232-8ED0-9A29-BBD6-65B388B6F6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113462-D31C-CA7B-D9CB-92EDB9D8A6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38F610-F577-2140-54C7-5980B2351E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164E6-5997-1A7F-EC83-F44146C9E49D}"/>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8" name="Footer Placeholder 7">
            <a:extLst>
              <a:ext uri="{FF2B5EF4-FFF2-40B4-BE49-F238E27FC236}">
                <a16:creationId xmlns:a16="http://schemas.microsoft.com/office/drawing/2014/main" id="{68F79B5E-FAD1-EE81-6B53-E1A31B5F49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A01AA8-482C-3060-5B15-CB23EF2FBD7E}"/>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1772634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7DE4D-4DDB-64E3-B5F1-C652E66D90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C128FE-3A8B-196E-F645-1C1F32FE0450}"/>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4" name="Footer Placeholder 3">
            <a:extLst>
              <a:ext uri="{FF2B5EF4-FFF2-40B4-BE49-F238E27FC236}">
                <a16:creationId xmlns:a16="http://schemas.microsoft.com/office/drawing/2014/main" id="{CC16620A-0975-EAC4-E1BE-FABBC2E283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FFDC35-A5BF-8FB2-F5EB-1A2EE4E7FEBD}"/>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1905022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2306FE-E12F-9F19-C62F-68D29977D05B}"/>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3" name="Footer Placeholder 2">
            <a:extLst>
              <a:ext uri="{FF2B5EF4-FFF2-40B4-BE49-F238E27FC236}">
                <a16:creationId xmlns:a16="http://schemas.microsoft.com/office/drawing/2014/main" id="{EFAF8FC9-0003-CC76-D1E0-5016EB164B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7FF01C-5CAE-EFB0-2E9E-8D6409997862}"/>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222476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F16BB-C11D-4FE0-140E-B693BDB6D2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CA7D86-8402-DBF8-F27B-72FB1227C7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4D23D7-CC77-68EF-6155-049B2F34C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0D2B86-B7B7-118E-D613-9548315B33A1}"/>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6" name="Footer Placeholder 5">
            <a:extLst>
              <a:ext uri="{FF2B5EF4-FFF2-40B4-BE49-F238E27FC236}">
                <a16:creationId xmlns:a16="http://schemas.microsoft.com/office/drawing/2014/main" id="{770A6966-E0C1-FCDE-5157-B8C50D3E3E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74C2F7-42A7-8F04-3976-97FE73668EFF}"/>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187039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9C404-33F7-D667-402A-42951F6222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679BE2-568B-4D4D-1141-F9E31C7C33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2DED8F-66A4-412E-2DFE-BDBAD00D9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60A0AC-1FE2-4306-5479-0CB785748343}"/>
              </a:ext>
            </a:extLst>
          </p:cNvPr>
          <p:cNvSpPr>
            <a:spLocks noGrp="1"/>
          </p:cNvSpPr>
          <p:nvPr>
            <p:ph type="dt" sz="half" idx="10"/>
          </p:nvPr>
        </p:nvSpPr>
        <p:spPr/>
        <p:txBody>
          <a:bodyPr/>
          <a:lstStyle/>
          <a:p>
            <a:fld id="{05526054-9638-492F-AF6C-39A302F5E99B}" type="datetimeFigureOut">
              <a:rPr lang="en-US" smtClean="0"/>
              <a:t>11/13/2025</a:t>
            </a:fld>
            <a:endParaRPr lang="en-US"/>
          </a:p>
        </p:txBody>
      </p:sp>
      <p:sp>
        <p:nvSpPr>
          <p:cNvPr id="6" name="Footer Placeholder 5">
            <a:extLst>
              <a:ext uri="{FF2B5EF4-FFF2-40B4-BE49-F238E27FC236}">
                <a16:creationId xmlns:a16="http://schemas.microsoft.com/office/drawing/2014/main" id="{2CF065DE-F148-57C6-5340-5F01AE5D21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C63124-F0DE-15CF-51C4-6E64DB30B3D8}"/>
              </a:ext>
            </a:extLst>
          </p:cNvPr>
          <p:cNvSpPr>
            <a:spLocks noGrp="1"/>
          </p:cNvSpPr>
          <p:nvPr>
            <p:ph type="sldNum" sz="quarter" idx="12"/>
          </p:nvPr>
        </p:nvSpPr>
        <p:spPr/>
        <p:txBody>
          <a:bodyPr/>
          <a:lstStyle/>
          <a:p>
            <a:fld id="{704D3BD4-52B5-4118-9F14-5598BDC0402B}" type="slidenum">
              <a:rPr lang="en-US" smtClean="0"/>
              <a:t>‹#›</a:t>
            </a:fld>
            <a:endParaRPr lang="en-US"/>
          </a:p>
        </p:txBody>
      </p:sp>
    </p:spTree>
    <p:extLst>
      <p:ext uri="{BB962C8B-B14F-4D97-AF65-F5344CB8AC3E}">
        <p14:creationId xmlns:p14="http://schemas.microsoft.com/office/powerpoint/2010/main" val="2449353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60A63B-9170-BF1E-564B-3CF9F57B49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47947A-10C6-B11F-DAC2-17E4A92810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6229C-FFB5-FAF7-1630-2382F05C5E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526054-9638-492F-AF6C-39A302F5E99B}" type="datetimeFigureOut">
              <a:rPr lang="en-US" smtClean="0"/>
              <a:t>11/13/2025</a:t>
            </a:fld>
            <a:endParaRPr lang="en-US"/>
          </a:p>
        </p:txBody>
      </p:sp>
      <p:sp>
        <p:nvSpPr>
          <p:cNvPr id="5" name="Footer Placeholder 4">
            <a:extLst>
              <a:ext uri="{FF2B5EF4-FFF2-40B4-BE49-F238E27FC236}">
                <a16:creationId xmlns:a16="http://schemas.microsoft.com/office/drawing/2014/main" id="{3B3ED037-A0B0-3D9A-F784-8FEEDC9085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B4E944D-C398-256C-2983-C02E536028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04D3BD4-52B5-4118-9F14-5598BDC0402B}" type="slidenum">
              <a:rPr lang="en-US" smtClean="0"/>
              <a:t>‹#›</a:t>
            </a:fld>
            <a:endParaRPr lang="en-US"/>
          </a:p>
        </p:txBody>
      </p:sp>
    </p:spTree>
    <p:extLst>
      <p:ext uri="{BB962C8B-B14F-4D97-AF65-F5344CB8AC3E}">
        <p14:creationId xmlns:p14="http://schemas.microsoft.com/office/powerpoint/2010/main" val="1140232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6D22E94-0694-C127-31AF-8F513DCA5C7B}"/>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How to do Test Reporting</a:t>
            </a:r>
          </a:p>
        </p:txBody>
      </p:sp>
      <p:sp>
        <p:nvSpPr>
          <p:cNvPr id="3" name="Subtitle 2">
            <a:extLst>
              <a:ext uri="{FF2B5EF4-FFF2-40B4-BE49-F238E27FC236}">
                <a16:creationId xmlns:a16="http://schemas.microsoft.com/office/drawing/2014/main" id="{15F26D9A-39A9-32C9-CD7F-6D696959D503}"/>
              </a:ext>
            </a:extLst>
          </p:cNvPr>
          <p:cNvSpPr>
            <a:spLocks noGrp="1"/>
          </p:cNvSpPr>
          <p:nvPr>
            <p:ph type="subTitle" idx="1"/>
          </p:nvPr>
        </p:nvSpPr>
        <p:spPr>
          <a:xfrm>
            <a:off x="1350682" y="4870824"/>
            <a:ext cx="10005951" cy="1458258"/>
          </a:xfrm>
        </p:spPr>
        <p:txBody>
          <a:bodyPr anchor="ctr">
            <a:normAutofit/>
          </a:bodyPr>
          <a:lstStyle/>
          <a:p>
            <a:pPr algn="l"/>
            <a:endParaRPr lang="en-US"/>
          </a:p>
        </p:txBody>
      </p:sp>
    </p:spTree>
    <p:extLst>
      <p:ext uri="{BB962C8B-B14F-4D97-AF65-F5344CB8AC3E}">
        <p14:creationId xmlns:p14="http://schemas.microsoft.com/office/powerpoint/2010/main" val="387750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C21BAE-6866-4C7A-A7EC-C1B2E572D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0769504-7150-ED70-2AA0-F912598F01B3}"/>
              </a:ext>
            </a:extLst>
          </p:cNvPr>
          <p:cNvPicPr>
            <a:picLocks noChangeAspect="1"/>
          </p:cNvPicPr>
          <p:nvPr/>
        </p:nvPicPr>
        <p:blipFill>
          <a:blip r:embed="rId2"/>
          <a:srcRect/>
          <a:stretch>
            <a:fillRect/>
          </a:stretch>
        </p:blipFill>
        <p:spPr>
          <a:xfrm>
            <a:off x="1" y="1"/>
            <a:ext cx="12192000" cy="6857999"/>
          </a:xfrm>
          <a:prstGeom prst="rect">
            <a:avLst/>
          </a:prstGeom>
        </p:spPr>
      </p:pic>
      <p:sp useBgFill="1">
        <p:nvSpPr>
          <p:cNvPr id="11" name="Freeform: Shape 10">
            <a:extLst>
              <a:ext uri="{FF2B5EF4-FFF2-40B4-BE49-F238E27FC236}">
                <a16:creationId xmlns:a16="http://schemas.microsoft.com/office/drawing/2014/main" id="{7E7D0C94-08B4-48AE-8813-CC4D60294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3899" y="609600"/>
            <a:ext cx="5372101" cy="5513767"/>
          </a:xfrm>
          <a:custGeom>
            <a:avLst/>
            <a:gdLst>
              <a:gd name="connsiteX0" fmla="*/ 0 w 5372101"/>
              <a:gd name="connsiteY0" fmla="*/ 0 h 5513767"/>
              <a:gd name="connsiteX1" fmla="*/ 5372101 w 5372101"/>
              <a:gd name="connsiteY1" fmla="*/ 0 h 5513767"/>
              <a:gd name="connsiteX2" fmla="*/ 5372101 w 5372101"/>
              <a:gd name="connsiteY2" fmla="*/ 5513767 h 5513767"/>
              <a:gd name="connsiteX3" fmla="*/ 5363126 w 5372101"/>
              <a:gd name="connsiteY3" fmla="*/ 5512835 h 5513767"/>
              <a:gd name="connsiteX4" fmla="*/ 5316714 w 5372101"/>
              <a:gd name="connsiteY4" fmla="*/ 5491247 h 5513767"/>
              <a:gd name="connsiteX5" fmla="*/ 5198331 w 5372101"/>
              <a:gd name="connsiteY5" fmla="*/ 5470092 h 5513767"/>
              <a:gd name="connsiteX6" fmla="*/ 5150428 w 5372101"/>
              <a:gd name="connsiteY6" fmla="*/ 5472506 h 5513767"/>
              <a:gd name="connsiteX7" fmla="*/ 5085506 w 5372101"/>
              <a:gd name="connsiteY7" fmla="*/ 5468851 h 5513767"/>
              <a:gd name="connsiteX8" fmla="*/ 4968663 w 5372101"/>
              <a:gd name="connsiteY8" fmla="*/ 5470487 h 5513767"/>
              <a:gd name="connsiteX9" fmla="*/ 4815623 w 5372101"/>
              <a:gd name="connsiteY9" fmla="*/ 5458622 h 5513767"/>
              <a:gd name="connsiteX10" fmla="*/ 4716679 w 5372101"/>
              <a:gd name="connsiteY10" fmla="*/ 5405365 h 5513767"/>
              <a:gd name="connsiteX11" fmla="*/ 4704891 w 5372101"/>
              <a:gd name="connsiteY11" fmla="*/ 5411529 h 5513767"/>
              <a:gd name="connsiteX12" fmla="*/ 4630496 w 5372101"/>
              <a:gd name="connsiteY12" fmla="*/ 5396532 h 5513767"/>
              <a:gd name="connsiteX13" fmla="*/ 4506964 w 5372101"/>
              <a:gd name="connsiteY13" fmla="*/ 5396685 h 5513767"/>
              <a:gd name="connsiteX14" fmla="*/ 4427135 w 5372101"/>
              <a:gd name="connsiteY14" fmla="*/ 5358585 h 5513767"/>
              <a:gd name="connsiteX15" fmla="*/ 4028338 w 5372101"/>
              <a:gd name="connsiteY15" fmla="*/ 5313494 h 5513767"/>
              <a:gd name="connsiteX16" fmla="*/ 4015367 w 5372101"/>
              <a:gd name="connsiteY16" fmla="*/ 5320766 h 5513767"/>
              <a:gd name="connsiteX17" fmla="*/ 4002837 w 5372101"/>
              <a:gd name="connsiteY17" fmla="*/ 5322294 h 5513767"/>
              <a:gd name="connsiteX18" fmla="*/ 3997650 w 5372101"/>
              <a:gd name="connsiteY18" fmla="*/ 5329513 h 5513767"/>
              <a:gd name="connsiteX19" fmla="*/ 3991991 w 5372101"/>
              <a:gd name="connsiteY19" fmla="*/ 5331908 h 5513767"/>
              <a:gd name="connsiteX20" fmla="*/ 3925210 w 5372101"/>
              <a:gd name="connsiteY20" fmla="*/ 5319395 h 5513767"/>
              <a:gd name="connsiteX21" fmla="*/ 3837014 w 5372101"/>
              <a:gd name="connsiteY21" fmla="*/ 5289023 h 5513767"/>
              <a:gd name="connsiteX22" fmla="*/ 3798765 w 5372101"/>
              <a:gd name="connsiteY22" fmla="*/ 5299431 h 5513767"/>
              <a:gd name="connsiteX23" fmla="*/ 3792144 w 5372101"/>
              <a:gd name="connsiteY23" fmla="*/ 5301616 h 5513767"/>
              <a:gd name="connsiteX24" fmla="*/ 3766249 w 5372101"/>
              <a:gd name="connsiteY24" fmla="*/ 5301869 h 5513767"/>
              <a:gd name="connsiteX25" fmla="*/ 3718651 w 5372101"/>
              <a:gd name="connsiteY25" fmla="*/ 5320541 h 5513767"/>
              <a:gd name="connsiteX26" fmla="*/ 3671207 w 5372101"/>
              <a:gd name="connsiteY26" fmla="*/ 5318046 h 5513767"/>
              <a:gd name="connsiteX27" fmla="*/ 3446863 w 5372101"/>
              <a:gd name="connsiteY27" fmla="*/ 5294348 h 5513767"/>
              <a:gd name="connsiteX28" fmla="*/ 3312000 w 5372101"/>
              <a:gd name="connsiteY28" fmla="*/ 5286923 h 5513767"/>
              <a:gd name="connsiteX29" fmla="*/ 3259756 w 5372101"/>
              <a:gd name="connsiteY29" fmla="*/ 5294712 h 5513767"/>
              <a:gd name="connsiteX30" fmla="*/ 3187481 w 5372101"/>
              <a:gd name="connsiteY30" fmla="*/ 5298457 h 5513767"/>
              <a:gd name="connsiteX31" fmla="*/ 3124115 w 5372101"/>
              <a:gd name="connsiteY31" fmla="*/ 5294626 h 5513767"/>
              <a:gd name="connsiteX32" fmla="*/ 3099907 w 5372101"/>
              <a:gd name="connsiteY32" fmla="*/ 5302443 h 5513767"/>
              <a:gd name="connsiteX33" fmla="*/ 3017494 w 5372101"/>
              <a:gd name="connsiteY33" fmla="*/ 5301439 h 5513767"/>
              <a:gd name="connsiteX34" fmla="*/ 3010848 w 5372101"/>
              <a:gd name="connsiteY34" fmla="*/ 5307225 h 5513767"/>
              <a:gd name="connsiteX35" fmla="*/ 2994286 w 5372101"/>
              <a:gd name="connsiteY35" fmla="*/ 5309060 h 5513767"/>
              <a:gd name="connsiteX36" fmla="*/ 2988160 w 5372101"/>
              <a:gd name="connsiteY36" fmla="*/ 5310041 h 5513767"/>
              <a:gd name="connsiteX37" fmla="*/ 2984260 w 5372101"/>
              <a:gd name="connsiteY37" fmla="*/ 5307528 h 5513767"/>
              <a:gd name="connsiteX38" fmla="*/ 2979127 w 5372101"/>
              <a:gd name="connsiteY38" fmla="*/ 5308389 h 5513767"/>
              <a:gd name="connsiteX39" fmla="*/ 2978660 w 5372101"/>
              <a:gd name="connsiteY39" fmla="*/ 5311563 h 5513767"/>
              <a:gd name="connsiteX40" fmla="*/ 2946326 w 5372101"/>
              <a:gd name="connsiteY40" fmla="*/ 5316745 h 5513767"/>
              <a:gd name="connsiteX41" fmla="*/ 2713134 w 5372101"/>
              <a:gd name="connsiteY41" fmla="*/ 5331381 h 5513767"/>
              <a:gd name="connsiteX42" fmla="*/ 2352072 w 5372101"/>
              <a:gd name="connsiteY42" fmla="*/ 5342761 h 5513767"/>
              <a:gd name="connsiteX43" fmla="*/ 2260922 w 5372101"/>
              <a:gd name="connsiteY43" fmla="*/ 5328122 h 5513767"/>
              <a:gd name="connsiteX44" fmla="*/ 2178497 w 5372101"/>
              <a:gd name="connsiteY44" fmla="*/ 5351065 h 5513767"/>
              <a:gd name="connsiteX45" fmla="*/ 2034408 w 5372101"/>
              <a:gd name="connsiteY45" fmla="*/ 5307958 h 5513767"/>
              <a:gd name="connsiteX46" fmla="*/ 1831505 w 5372101"/>
              <a:gd name="connsiteY46" fmla="*/ 5312691 h 5513767"/>
              <a:gd name="connsiteX47" fmla="*/ 1710387 w 5372101"/>
              <a:gd name="connsiteY47" fmla="*/ 5308705 h 5513767"/>
              <a:gd name="connsiteX48" fmla="*/ 1664816 w 5372101"/>
              <a:gd name="connsiteY48" fmla="*/ 5296479 h 5513767"/>
              <a:gd name="connsiteX49" fmla="*/ 1600883 w 5372101"/>
              <a:gd name="connsiteY49" fmla="*/ 5286607 h 5513767"/>
              <a:gd name="connsiteX50" fmla="*/ 1488397 w 5372101"/>
              <a:gd name="connsiteY50" fmla="*/ 5260898 h 5513767"/>
              <a:gd name="connsiteX51" fmla="*/ 1336670 w 5372101"/>
              <a:gd name="connsiteY51" fmla="*/ 5240770 h 5513767"/>
              <a:gd name="connsiteX52" fmla="*/ 1224297 w 5372101"/>
              <a:gd name="connsiteY52" fmla="*/ 5271845 h 5513767"/>
              <a:gd name="connsiteX53" fmla="*/ 1214830 w 5372101"/>
              <a:gd name="connsiteY53" fmla="*/ 5263450 h 5513767"/>
              <a:gd name="connsiteX54" fmla="*/ 1138181 w 5372101"/>
              <a:gd name="connsiteY54" fmla="*/ 5262590 h 5513767"/>
              <a:gd name="connsiteX55" fmla="*/ 943575 w 5372101"/>
              <a:gd name="connsiteY55" fmla="*/ 5290808 h 5513767"/>
              <a:gd name="connsiteX56" fmla="*/ 529813 w 5372101"/>
              <a:gd name="connsiteY56" fmla="*/ 5218555 h 5513767"/>
              <a:gd name="connsiteX57" fmla="*/ 519546 w 5372101"/>
              <a:gd name="connsiteY57" fmla="*/ 5208845 h 5513767"/>
              <a:gd name="connsiteX58" fmla="*/ 507906 w 5372101"/>
              <a:gd name="connsiteY58" fmla="*/ 5204779 h 5513767"/>
              <a:gd name="connsiteX59" fmla="*/ 505153 w 5372101"/>
              <a:gd name="connsiteY59" fmla="*/ 5196726 h 5513767"/>
              <a:gd name="connsiteX60" fmla="*/ 500429 w 5372101"/>
              <a:gd name="connsiteY60" fmla="*/ 5193241 h 5513767"/>
              <a:gd name="connsiteX61" fmla="*/ 431923 w 5372101"/>
              <a:gd name="connsiteY61" fmla="*/ 5191553 h 5513767"/>
              <a:gd name="connsiteX62" fmla="*/ 337115 w 5372101"/>
              <a:gd name="connsiteY62" fmla="*/ 5202714 h 5513767"/>
              <a:gd name="connsiteX63" fmla="*/ 303383 w 5372101"/>
              <a:gd name="connsiteY63" fmla="*/ 5184750 h 5513767"/>
              <a:gd name="connsiteX64" fmla="*/ 297664 w 5372101"/>
              <a:gd name="connsiteY64" fmla="*/ 5181269 h 5513767"/>
              <a:gd name="connsiteX65" fmla="*/ 272701 w 5372101"/>
              <a:gd name="connsiteY65" fmla="*/ 5175678 h 5513767"/>
              <a:gd name="connsiteX66" fmla="*/ 268242 w 5372101"/>
              <a:gd name="connsiteY66" fmla="*/ 5163678 h 5513767"/>
              <a:gd name="connsiteX67" fmla="*/ 232517 w 5372101"/>
              <a:gd name="connsiteY67" fmla="*/ 5147792 h 5513767"/>
              <a:gd name="connsiteX68" fmla="*/ 185851 w 5372101"/>
              <a:gd name="connsiteY68" fmla="*/ 5140408 h 5513767"/>
              <a:gd name="connsiteX69" fmla="*/ 20337 w 5372101"/>
              <a:gd name="connsiteY69" fmla="*/ 5113040 h 5513767"/>
              <a:gd name="connsiteX70" fmla="*/ 0 w 5372101"/>
              <a:gd name="connsiteY70" fmla="*/ 5112243 h 5513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5372101" h="5513767">
                <a:moveTo>
                  <a:pt x="0" y="0"/>
                </a:moveTo>
                <a:lnTo>
                  <a:pt x="5372101" y="0"/>
                </a:lnTo>
                <a:lnTo>
                  <a:pt x="5372101" y="5513767"/>
                </a:lnTo>
                <a:lnTo>
                  <a:pt x="5363126" y="5512835"/>
                </a:lnTo>
                <a:cubicBezTo>
                  <a:pt x="5345779" y="5509071"/>
                  <a:pt x="5329767" y="5502649"/>
                  <a:pt x="5316714" y="5491247"/>
                </a:cubicBezTo>
                <a:cubicBezTo>
                  <a:pt x="5295689" y="5478131"/>
                  <a:pt x="5219502" y="5459909"/>
                  <a:pt x="5198331" y="5470092"/>
                </a:cubicBezTo>
                <a:cubicBezTo>
                  <a:pt x="5181052" y="5469102"/>
                  <a:pt x="5165047" y="5459569"/>
                  <a:pt x="5150428" y="5472506"/>
                </a:cubicBezTo>
                <a:cubicBezTo>
                  <a:pt x="5129562" y="5487248"/>
                  <a:pt x="5088050" y="5445894"/>
                  <a:pt x="5085506" y="5468851"/>
                </a:cubicBezTo>
                <a:cubicBezTo>
                  <a:pt x="5055692" y="5440170"/>
                  <a:pt x="5006122" y="5469577"/>
                  <a:pt x="4968663" y="5470487"/>
                </a:cubicBezTo>
                <a:cubicBezTo>
                  <a:pt x="4947085" y="5444049"/>
                  <a:pt x="4889767" y="5472037"/>
                  <a:pt x="4815623" y="5458622"/>
                </a:cubicBezTo>
                <a:cubicBezTo>
                  <a:pt x="4792418" y="5428488"/>
                  <a:pt x="4765548" y="5449887"/>
                  <a:pt x="4716679" y="5405365"/>
                </a:cubicBezTo>
                <a:cubicBezTo>
                  <a:pt x="4713235" y="5407807"/>
                  <a:pt x="4709266" y="5409883"/>
                  <a:pt x="4704891" y="5411529"/>
                </a:cubicBezTo>
                <a:cubicBezTo>
                  <a:pt x="4679473" y="5421092"/>
                  <a:pt x="4646164" y="5414379"/>
                  <a:pt x="4630496" y="5396532"/>
                </a:cubicBezTo>
                <a:cubicBezTo>
                  <a:pt x="4590205" y="5365061"/>
                  <a:pt x="4548419" y="5412094"/>
                  <a:pt x="4506964" y="5396685"/>
                </a:cubicBezTo>
                <a:lnTo>
                  <a:pt x="4427135" y="5358585"/>
                </a:lnTo>
                <a:cubicBezTo>
                  <a:pt x="4319267" y="5308575"/>
                  <a:pt x="4152341" y="5340956"/>
                  <a:pt x="4028338" y="5313494"/>
                </a:cubicBezTo>
                <a:lnTo>
                  <a:pt x="4015367" y="5320766"/>
                </a:lnTo>
                <a:lnTo>
                  <a:pt x="4002837" y="5322294"/>
                </a:lnTo>
                <a:lnTo>
                  <a:pt x="3997650" y="5329513"/>
                </a:lnTo>
                <a:lnTo>
                  <a:pt x="3991991" y="5331908"/>
                </a:lnTo>
                <a:cubicBezTo>
                  <a:pt x="3969659" y="5338581"/>
                  <a:pt x="3978880" y="5316131"/>
                  <a:pt x="3925210" y="5319395"/>
                </a:cubicBezTo>
                <a:cubicBezTo>
                  <a:pt x="3947765" y="5277139"/>
                  <a:pt x="3837331" y="5338342"/>
                  <a:pt x="3837014" y="5289023"/>
                </a:cubicBezTo>
                <a:cubicBezTo>
                  <a:pt x="3824001" y="5291376"/>
                  <a:pt x="3811407" y="5295212"/>
                  <a:pt x="3798765" y="5299431"/>
                </a:cubicBezTo>
                <a:lnTo>
                  <a:pt x="3792144" y="5301616"/>
                </a:lnTo>
                <a:lnTo>
                  <a:pt x="3766249" y="5301869"/>
                </a:lnTo>
                <a:lnTo>
                  <a:pt x="3718651" y="5320541"/>
                </a:lnTo>
                <a:cubicBezTo>
                  <a:pt x="3703968" y="5321892"/>
                  <a:pt x="3688308" y="5321427"/>
                  <a:pt x="3671207" y="5318046"/>
                </a:cubicBezTo>
                <a:cubicBezTo>
                  <a:pt x="3616458" y="5288532"/>
                  <a:pt x="3514048" y="5333307"/>
                  <a:pt x="3446863" y="5294348"/>
                </a:cubicBezTo>
                <a:cubicBezTo>
                  <a:pt x="3420930" y="5283822"/>
                  <a:pt x="3333157" y="5274511"/>
                  <a:pt x="3312000" y="5286923"/>
                </a:cubicBezTo>
                <a:cubicBezTo>
                  <a:pt x="3292759" y="5287903"/>
                  <a:pt x="3273112" y="5280334"/>
                  <a:pt x="3259756" y="5294712"/>
                </a:cubicBezTo>
                <a:cubicBezTo>
                  <a:pt x="3239905" y="5311572"/>
                  <a:pt x="3185410" y="5275588"/>
                  <a:pt x="3187481" y="5298457"/>
                </a:cubicBezTo>
                <a:cubicBezTo>
                  <a:pt x="3168018" y="5286036"/>
                  <a:pt x="3146200" y="5288458"/>
                  <a:pt x="3124115" y="5294626"/>
                </a:cubicBezTo>
                <a:lnTo>
                  <a:pt x="3099907" y="5302443"/>
                </a:lnTo>
                <a:lnTo>
                  <a:pt x="3017494" y="5301439"/>
                </a:lnTo>
                <a:lnTo>
                  <a:pt x="3010848" y="5307225"/>
                </a:lnTo>
                <a:lnTo>
                  <a:pt x="2994286" y="5309060"/>
                </a:lnTo>
                <a:lnTo>
                  <a:pt x="2988160" y="5310041"/>
                </a:lnTo>
                <a:lnTo>
                  <a:pt x="2984260" y="5307528"/>
                </a:lnTo>
                <a:cubicBezTo>
                  <a:pt x="2981957" y="5306419"/>
                  <a:pt x="2980273" y="5306402"/>
                  <a:pt x="2979127" y="5308389"/>
                </a:cubicBezTo>
                <a:cubicBezTo>
                  <a:pt x="2978971" y="5309447"/>
                  <a:pt x="2978816" y="5310505"/>
                  <a:pt x="2978660" y="5311563"/>
                </a:cubicBezTo>
                <a:lnTo>
                  <a:pt x="2946326" y="5316745"/>
                </a:lnTo>
                <a:lnTo>
                  <a:pt x="2713134" y="5331381"/>
                </a:lnTo>
                <a:cubicBezTo>
                  <a:pt x="2610698" y="5372328"/>
                  <a:pt x="2466037" y="5325762"/>
                  <a:pt x="2352072" y="5342761"/>
                </a:cubicBezTo>
                <a:cubicBezTo>
                  <a:pt x="2293501" y="5293708"/>
                  <a:pt x="2324138" y="5338538"/>
                  <a:pt x="2260922" y="5328122"/>
                </a:cubicBezTo>
                <a:cubicBezTo>
                  <a:pt x="2275681" y="5372347"/>
                  <a:pt x="2185007" y="5301703"/>
                  <a:pt x="2178497" y="5351065"/>
                </a:cubicBezTo>
                <a:cubicBezTo>
                  <a:pt x="2133294" y="5337229"/>
                  <a:pt x="2097074" y="5300208"/>
                  <a:pt x="2034408" y="5307958"/>
                </a:cubicBezTo>
                <a:cubicBezTo>
                  <a:pt x="1981894" y="5332879"/>
                  <a:pt x="1896288" y="5279365"/>
                  <a:pt x="1831505" y="5312691"/>
                </a:cubicBezTo>
                <a:cubicBezTo>
                  <a:pt x="1807063" y="5321035"/>
                  <a:pt x="1727674" y="5322925"/>
                  <a:pt x="1710387" y="5308705"/>
                </a:cubicBezTo>
                <a:cubicBezTo>
                  <a:pt x="1693367" y="5306094"/>
                  <a:pt x="1674901" y="5312009"/>
                  <a:pt x="1664816" y="5296479"/>
                </a:cubicBezTo>
                <a:cubicBezTo>
                  <a:pt x="1649255" y="5277912"/>
                  <a:pt x="1596152" y="5309335"/>
                  <a:pt x="1600883" y="5286607"/>
                </a:cubicBezTo>
                <a:cubicBezTo>
                  <a:pt x="1563066" y="5308189"/>
                  <a:pt x="1524339" y="5269513"/>
                  <a:pt x="1488397" y="5260898"/>
                </a:cubicBezTo>
                <a:cubicBezTo>
                  <a:pt x="1459246" y="5282011"/>
                  <a:pt x="1412580" y="5243108"/>
                  <a:pt x="1336670" y="5240770"/>
                </a:cubicBezTo>
                <a:cubicBezTo>
                  <a:pt x="1304792" y="5265122"/>
                  <a:pt x="1285508" y="5238878"/>
                  <a:pt x="1224297" y="5271845"/>
                </a:cubicBezTo>
                <a:cubicBezTo>
                  <a:pt x="1221731" y="5268771"/>
                  <a:pt x="1218543" y="5265944"/>
                  <a:pt x="1214830" y="5263450"/>
                </a:cubicBezTo>
                <a:cubicBezTo>
                  <a:pt x="1193241" y="5248952"/>
                  <a:pt x="1158925" y="5248567"/>
                  <a:pt x="1138181" y="5262590"/>
                </a:cubicBezTo>
                <a:lnTo>
                  <a:pt x="943575" y="5290808"/>
                </a:lnTo>
                <a:cubicBezTo>
                  <a:pt x="823587" y="5316899"/>
                  <a:pt x="658340" y="5217603"/>
                  <a:pt x="529813" y="5218555"/>
                </a:cubicBezTo>
                <a:lnTo>
                  <a:pt x="519546" y="5208845"/>
                </a:lnTo>
                <a:lnTo>
                  <a:pt x="507906" y="5204779"/>
                </a:lnTo>
                <a:lnTo>
                  <a:pt x="505153" y="5196726"/>
                </a:lnTo>
                <a:lnTo>
                  <a:pt x="500429" y="5193241"/>
                </a:lnTo>
                <a:cubicBezTo>
                  <a:pt x="480923" y="5182176"/>
                  <a:pt x="482807" y="5205793"/>
                  <a:pt x="431923" y="5191553"/>
                </a:cubicBezTo>
                <a:cubicBezTo>
                  <a:pt x="440499" y="5237077"/>
                  <a:pt x="352872" y="5155083"/>
                  <a:pt x="337115" y="5202714"/>
                </a:cubicBezTo>
                <a:cubicBezTo>
                  <a:pt x="325265" y="5197752"/>
                  <a:pt x="314288" y="5191441"/>
                  <a:pt x="303383" y="5184750"/>
                </a:cubicBezTo>
                <a:lnTo>
                  <a:pt x="297664" y="5181269"/>
                </a:lnTo>
                <a:lnTo>
                  <a:pt x="272701" y="5175678"/>
                </a:lnTo>
                <a:lnTo>
                  <a:pt x="268242" y="5163678"/>
                </a:lnTo>
                <a:lnTo>
                  <a:pt x="232517" y="5147792"/>
                </a:lnTo>
                <a:cubicBezTo>
                  <a:pt x="218741" y="5143453"/>
                  <a:pt x="203450" y="5140668"/>
                  <a:pt x="185851" y="5140408"/>
                </a:cubicBezTo>
                <a:cubicBezTo>
                  <a:pt x="139207" y="5153337"/>
                  <a:pt x="79723" y="5120316"/>
                  <a:pt x="20337" y="5113040"/>
                </a:cubicBezTo>
                <a:lnTo>
                  <a:pt x="0" y="5112243"/>
                </a:lnTo>
                <a:close/>
              </a:path>
            </a:pathLst>
          </a:custGeom>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D44CF6E-71D4-F846-6FBF-9CE4866D7D48}"/>
              </a:ext>
            </a:extLst>
          </p:cNvPr>
          <p:cNvSpPr>
            <a:spLocks noGrp="1"/>
          </p:cNvSpPr>
          <p:nvPr>
            <p:ph type="title"/>
          </p:nvPr>
        </p:nvSpPr>
        <p:spPr>
          <a:xfrm>
            <a:off x="1037809" y="1071350"/>
            <a:ext cx="4775162" cy="1339382"/>
          </a:xfrm>
        </p:spPr>
        <p:txBody>
          <a:bodyPr>
            <a:normAutofit/>
          </a:bodyPr>
          <a:lstStyle/>
          <a:p>
            <a:pPr algn="ctr"/>
            <a:r>
              <a:rPr lang="en-US" sz="3600"/>
              <a:t>The Purpose of a Test Report</a:t>
            </a:r>
          </a:p>
        </p:txBody>
      </p:sp>
      <p:sp>
        <p:nvSpPr>
          <p:cNvPr id="13" name="Rectangle 6">
            <a:extLst>
              <a:ext uri="{FF2B5EF4-FFF2-40B4-BE49-F238E27FC236}">
                <a16:creationId xmlns:a16="http://schemas.microsoft.com/office/drawing/2014/main" id="{F0C518C2-0AA4-470C-87B9-9CBF428FBA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64666" y="399531"/>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6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5CAA2F2-4A44-E3F0-B723-E268F2BC56F4}"/>
              </a:ext>
            </a:extLst>
          </p:cNvPr>
          <p:cNvSpPr>
            <a:spLocks noGrp="1"/>
          </p:cNvSpPr>
          <p:nvPr>
            <p:ph idx="1"/>
          </p:nvPr>
        </p:nvSpPr>
        <p:spPr>
          <a:xfrm>
            <a:off x="1189319" y="2547257"/>
            <a:ext cx="4458446" cy="3109740"/>
          </a:xfrm>
        </p:spPr>
        <p:txBody>
          <a:bodyPr anchor="ctr">
            <a:normAutofit/>
          </a:bodyPr>
          <a:lstStyle/>
          <a:p>
            <a:r>
              <a:rPr lang="en-US" dirty="0"/>
              <a:t>Share Learnings</a:t>
            </a:r>
          </a:p>
          <a:p>
            <a:r>
              <a:rPr lang="en-US" dirty="0"/>
              <a:t>Drive Decisions and Action</a:t>
            </a:r>
          </a:p>
          <a:p>
            <a:r>
              <a:rPr lang="en-US" dirty="0"/>
              <a:t>Close Feedback Loop</a:t>
            </a:r>
          </a:p>
          <a:p>
            <a:r>
              <a:rPr lang="en-US" dirty="0"/>
              <a:t>Drive Further Questions</a:t>
            </a:r>
          </a:p>
        </p:txBody>
      </p:sp>
      <p:sp>
        <p:nvSpPr>
          <p:cNvPr id="4" name="TextBox 3">
            <a:extLst>
              <a:ext uri="{FF2B5EF4-FFF2-40B4-BE49-F238E27FC236}">
                <a16:creationId xmlns:a16="http://schemas.microsoft.com/office/drawing/2014/main" id="{049B0FF5-88B1-B153-1BCA-997CCBA74F1E}"/>
              </a:ext>
            </a:extLst>
          </p:cNvPr>
          <p:cNvSpPr txBox="1"/>
          <p:nvPr/>
        </p:nvSpPr>
        <p:spPr>
          <a:xfrm>
            <a:off x="9944510" y="5656997"/>
            <a:ext cx="2330245" cy="923330"/>
          </a:xfrm>
          <a:prstGeom prst="rect">
            <a:avLst/>
          </a:prstGeom>
          <a:noFill/>
        </p:spPr>
        <p:txBody>
          <a:bodyPr wrap="square" rtlCol="0">
            <a:spAutoFit/>
          </a:bodyPr>
          <a:lstStyle/>
          <a:p>
            <a:r>
              <a:rPr lang="en-US" dirty="0">
                <a:solidFill>
                  <a:schemeClr val="bg1"/>
                </a:solidFill>
              </a:rPr>
              <a:t>Testing without a report is wasted effort.</a:t>
            </a:r>
          </a:p>
        </p:txBody>
      </p:sp>
    </p:spTree>
    <p:extLst>
      <p:ext uri="{BB962C8B-B14F-4D97-AF65-F5344CB8AC3E}">
        <p14:creationId xmlns:p14="http://schemas.microsoft.com/office/powerpoint/2010/main" val="37336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B9861E-ED1B-23F8-0F24-E66C2FFF543E}"/>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Three Questions in a Test Report</a:t>
            </a:r>
          </a:p>
        </p:txBody>
      </p:sp>
      <p:graphicFrame>
        <p:nvGraphicFramePr>
          <p:cNvPr id="5" name="Content Placeholder 2">
            <a:extLst>
              <a:ext uri="{FF2B5EF4-FFF2-40B4-BE49-F238E27FC236}">
                <a16:creationId xmlns:a16="http://schemas.microsoft.com/office/drawing/2014/main" id="{5FB5B7CD-9F6E-C953-35FF-6CE6263E5C73}"/>
              </a:ext>
            </a:extLst>
          </p:cNvPr>
          <p:cNvGraphicFramePr>
            <a:graphicFrameLocks noGrp="1"/>
          </p:cNvGraphicFramePr>
          <p:nvPr>
            <p:ph idx="1"/>
            <p:extLst>
              <p:ext uri="{D42A27DB-BD31-4B8C-83A1-F6EECF244321}">
                <p14:modId xmlns:p14="http://schemas.microsoft.com/office/powerpoint/2010/main" val="257649831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9309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0CF8-5955-D48B-0736-3910229F9572}"/>
              </a:ext>
            </a:extLst>
          </p:cNvPr>
          <p:cNvSpPr>
            <a:spLocks noGrp="1"/>
          </p:cNvSpPr>
          <p:nvPr>
            <p:ph type="title"/>
          </p:nvPr>
        </p:nvSpPr>
        <p:spPr/>
        <p:txBody>
          <a:bodyPr/>
          <a:lstStyle/>
          <a:p>
            <a:r>
              <a:rPr lang="en-US" dirty="0"/>
              <a:t>How useful is this report?</a:t>
            </a:r>
          </a:p>
        </p:txBody>
      </p:sp>
      <p:graphicFrame>
        <p:nvGraphicFramePr>
          <p:cNvPr id="4" name="Content Placeholder 3">
            <a:extLst>
              <a:ext uri="{FF2B5EF4-FFF2-40B4-BE49-F238E27FC236}">
                <a16:creationId xmlns:a16="http://schemas.microsoft.com/office/drawing/2014/main" id="{1758E633-ECEB-C891-CB32-1F93A20B70F0}"/>
              </a:ext>
            </a:extLst>
          </p:cNvPr>
          <p:cNvGraphicFramePr>
            <a:graphicFrameLocks noGrp="1"/>
          </p:cNvGraphicFramePr>
          <p:nvPr>
            <p:ph idx="1"/>
            <p:extLst>
              <p:ext uri="{D42A27DB-BD31-4B8C-83A1-F6EECF244321}">
                <p14:modId xmlns:p14="http://schemas.microsoft.com/office/powerpoint/2010/main" val="1005944290"/>
              </p:ext>
            </p:extLst>
          </p:nvPr>
        </p:nvGraphicFramePr>
        <p:xfrm>
          <a:off x="838200" y="1825625"/>
          <a:ext cx="5257800" cy="185420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3614333733"/>
                    </a:ext>
                  </a:extLst>
                </a:gridCol>
                <a:gridCol w="2628900">
                  <a:extLst>
                    <a:ext uri="{9D8B030D-6E8A-4147-A177-3AD203B41FA5}">
                      <a16:colId xmlns:a16="http://schemas.microsoft.com/office/drawing/2014/main" val="353910977"/>
                    </a:ext>
                  </a:extLst>
                </a:gridCol>
              </a:tblGrid>
              <a:tr h="370840">
                <a:tc>
                  <a:txBody>
                    <a:bodyPr/>
                    <a:lstStyle/>
                    <a:p>
                      <a:r>
                        <a:rPr lang="en-US" dirty="0"/>
                        <a:t>Total Cases</a:t>
                      </a:r>
                    </a:p>
                  </a:txBody>
                  <a:tcPr/>
                </a:tc>
                <a:tc>
                  <a:txBody>
                    <a:bodyPr/>
                    <a:lstStyle/>
                    <a:p>
                      <a:r>
                        <a:rPr lang="en-US" dirty="0"/>
                        <a:t>250</a:t>
                      </a:r>
                    </a:p>
                  </a:txBody>
                  <a:tcPr/>
                </a:tc>
                <a:extLst>
                  <a:ext uri="{0D108BD9-81ED-4DB2-BD59-A6C34878D82A}">
                    <a16:rowId xmlns:a16="http://schemas.microsoft.com/office/drawing/2014/main" val="2807388324"/>
                  </a:ext>
                </a:extLst>
              </a:tr>
              <a:tr h="370840">
                <a:tc>
                  <a:txBody>
                    <a:bodyPr/>
                    <a:lstStyle/>
                    <a:p>
                      <a:r>
                        <a:rPr lang="en-US" dirty="0"/>
                        <a:t>Passing</a:t>
                      </a:r>
                    </a:p>
                  </a:txBody>
                  <a:tcPr/>
                </a:tc>
                <a:tc>
                  <a:txBody>
                    <a:bodyPr/>
                    <a:lstStyle/>
                    <a:p>
                      <a:r>
                        <a:rPr lang="en-US" dirty="0"/>
                        <a:t>117</a:t>
                      </a:r>
                    </a:p>
                  </a:txBody>
                  <a:tcPr/>
                </a:tc>
                <a:extLst>
                  <a:ext uri="{0D108BD9-81ED-4DB2-BD59-A6C34878D82A}">
                    <a16:rowId xmlns:a16="http://schemas.microsoft.com/office/drawing/2014/main" val="2702042197"/>
                  </a:ext>
                </a:extLst>
              </a:tr>
              <a:tr h="370840">
                <a:tc>
                  <a:txBody>
                    <a:bodyPr/>
                    <a:lstStyle/>
                    <a:p>
                      <a:r>
                        <a:rPr lang="en-US" dirty="0"/>
                        <a:t>Failed</a:t>
                      </a:r>
                    </a:p>
                  </a:txBody>
                  <a:tcPr/>
                </a:tc>
                <a:tc>
                  <a:txBody>
                    <a:bodyPr/>
                    <a:lstStyle/>
                    <a:p>
                      <a:r>
                        <a:rPr lang="en-US" dirty="0"/>
                        <a:t>23</a:t>
                      </a:r>
                    </a:p>
                  </a:txBody>
                  <a:tcPr/>
                </a:tc>
                <a:extLst>
                  <a:ext uri="{0D108BD9-81ED-4DB2-BD59-A6C34878D82A}">
                    <a16:rowId xmlns:a16="http://schemas.microsoft.com/office/drawing/2014/main" val="3150822776"/>
                  </a:ext>
                </a:extLst>
              </a:tr>
              <a:tr h="370840">
                <a:tc>
                  <a:txBody>
                    <a:bodyPr/>
                    <a:lstStyle/>
                    <a:p>
                      <a:r>
                        <a:rPr lang="en-US" dirty="0"/>
                        <a:t>Not Run</a:t>
                      </a:r>
                    </a:p>
                  </a:txBody>
                  <a:tcPr/>
                </a:tc>
                <a:tc>
                  <a:txBody>
                    <a:bodyPr/>
                    <a:lstStyle/>
                    <a:p>
                      <a:r>
                        <a:rPr lang="en-US" dirty="0"/>
                        <a:t>130</a:t>
                      </a:r>
                    </a:p>
                  </a:txBody>
                  <a:tcPr/>
                </a:tc>
                <a:extLst>
                  <a:ext uri="{0D108BD9-81ED-4DB2-BD59-A6C34878D82A}">
                    <a16:rowId xmlns:a16="http://schemas.microsoft.com/office/drawing/2014/main" val="2893490033"/>
                  </a:ext>
                </a:extLst>
              </a:tr>
              <a:tr h="370840">
                <a:tc>
                  <a:txBody>
                    <a:bodyPr/>
                    <a:lstStyle/>
                    <a:p>
                      <a:r>
                        <a:rPr lang="en-US" dirty="0"/>
                        <a:t>Blocked</a:t>
                      </a:r>
                    </a:p>
                  </a:txBody>
                  <a:tcPr/>
                </a:tc>
                <a:tc>
                  <a:txBody>
                    <a:bodyPr/>
                    <a:lstStyle/>
                    <a:p>
                      <a:r>
                        <a:rPr lang="en-US" dirty="0"/>
                        <a:t>10</a:t>
                      </a:r>
                    </a:p>
                  </a:txBody>
                  <a:tcPr/>
                </a:tc>
                <a:extLst>
                  <a:ext uri="{0D108BD9-81ED-4DB2-BD59-A6C34878D82A}">
                    <a16:rowId xmlns:a16="http://schemas.microsoft.com/office/drawing/2014/main" val="638298800"/>
                  </a:ext>
                </a:extLst>
              </a:tr>
            </a:tbl>
          </a:graphicData>
        </a:graphic>
      </p:graphicFrame>
      <p:graphicFrame>
        <p:nvGraphicFramePr>
          <p:cNvPr id="6" name="Table 5">
            <a:extLst>
              <a:ext uri="{FF2B5EF4-FFF2-40B4-BE49-F238E27FC236}">
                <a16:creationId xmlns:a16="http://schemas.microsoft.com/office/drawing/2014/main" id="{CDBE5651-0F6A-0C04-1A1C-ACA7EADA528E}"/>
              </a:ext>
            </a:extLst>
          </p:cNvPr>
          <p:cNvGraphicFramePr>
            <a:graphicFrameLocks noGrp="1"/>
          </p:cNvGraphicFramePr>
          <p:nvPr>
            <p:extLst>
              <p:ext uri="{D42A27DB-BD31-4B8C-83A1-F6EECF244321}">
                <p14:modId xmlns:p14="http://schemas.microsoft.com/office/powerpoint/2010/main" val="3933301290"/>
              </p:ext>
            </p:extLst>
          </p:nvPr>
        </p:nvGraphicFramePr>
        <p:xfrm>
          <a:off x="2853267" y="4174066"/>
          <a:ext cx="9152466" cy="2296160"/>
        </p:xfrm>
        <a:graphic>
          <a:graphicData uri="http://schemas.openxmlformats.org/drawingml/2006/table">
            <a:tbl>
              <a:tblPr firstRow="1" bandRow="1">
                <a:tableStyleId>{17292A2E-F333-43FB-9621-5CBBE7FDCDCB}</a:tableStyleId>
              </a:tblPr>
              <a:tblGrid>
                <a:gridCol w="2667000">
                  <a:extLst>
                    <a:ext uri="{9D8B030D-6E8A-4147-A177-3AD203B41FA5}">
                      <a16:colId xmlns:a16="http://schemas.microsoft.com/office/drawing/2014/main" val="2497630779"/>
                    </a:ext>
                  </a:extLst>
                </a:gridCol>
                <a:gridCol w="1261533">
                  <a:extLst>
                    <a:ext uri="{9D8B030D-6E8A-4147-A177-3AD203B41FA5}">
                      <a16:colId xmlns:a16="http://schemas.microsoft.com/office/drawing/2014/main" val="668538527"/>
                    </a:ext>
                  </a:extLst>
                </a:gridCol>
                <a:gridCol w="5223933">
                  <a:extLst>
                    <a:ext uri="{9D8B030D-6E8A-4147-A177-3AD203B41FA5}">
                      <a16:colId xmlns:a16="http://schemas.microsoft.com/office/drawing/2014/main" val="2777662318"/>
                    </a:ext>
                  </a:extLst>
                </a:gridCol>
              </a:tblGrid>
              <a:tr h="370840">
                <a:tc>
                  <a:txBody>
                    <a:bodyPr/>
                    <a:lstStyle/>
                    <a:p>
                      <a:endParaRPr lang="en-US" dirty="0"/>
                    </a:p>
                  </a:txBody>
                  <a:tcPr/>
                </a:tc>
                <a:tc>
                  <a:txBody>
                    <a:bodyPr/>
                    <a:lstStyle/>
                    <a:p>
                      <a:r>
                        <a:rPr lang="en-US" dirty="0"/>
                        <a:t>Grade</a:t>
                      </a:r>
                    </a:p>
                  </a:txBody>
                  <a:tcPr/>
                </a:tc>
                <a:tc>
                  <a:txBody>
                    <a:bodyPr/>
                    <a:lstStyle/>
                    <a:p>
                      <a:r>
                        <a:rPr lang="en-US" dirty="0"/>
                        <a:t>Comments</a:t>
                      </a:r>
                    </a:p>
                  </a:txBody>
                  <a:tcPr/>
                </a:tc>
                <a:extLst>
                  <a:ext uri="{0D108BD9-81ED-4DB2-BD59-A6C34878D82A}">
                    <a16:rowId xmlns:a16="http://schemas.microsoft.com/office/drawing/2014/main" val="1879329094"/>
                  </a:ext>
                </a:extLst>
              </a:tr>
              <a:tr h="370840">
                <a:tc>
                  <a:txBody>
                    <a:bodyPr/>
                    <a:lstStyle/>
                    <a:p>
                      <a:r>
                        <a:rPr lang="en-US" dirty="0"/>
                        <a:t>What did you test?</a:t>
                      </a:r>
                    </a:p>
                  </a:txBody>
                  <a:tcPr/>
                </a:tc>
                <a:tc>
                  <a:txBody>
                    <a:bodyPr/>
                    <a:lstStyle/>
                    <a:p>
                      <a:r>
                        <a:rPr lang="en-US" dirty="0"/>
                        <a:t>F</a:t>
                      </a:r>
                    </a:p>
                  </a:txBody>
                  <a:tcPr/>
                </a:tc>
                <a:tc>
                  <a:txBody>
                    <a:bodyPr/>
                    <a:lstStyle/>
                    <a:p>
                      <a:r>
                        <a:rPr lang="en-US" dirty="0"/>
                        <a:t>What are those cases? What do they cover? How important are they?</a:t>
                      </a:r>
                    </a:p>
                  </a:txBody>
                  <a:tcPr/>
                </a:tc>
                <a:extLst>
                  <a:ext uri="{0D108BD9-81ED-4DB2-BD59-A6C34878D82A}">
                    <a16:rowId xmlns:a16="http://schemas.microsoft.com/office/drawing/2014/main" val="17846957"/>
                  </a:ext>
                </a:extLst>
              </a:tr>
              <a:tr h="370840">
                <a:tc>
                  <a:txBody>
                    <a:bodyPr/>
                    <a:lstStyle/>
                    <a:p>
                      <a:r>
                        <a:rPr lang="en-US" dirty="0"/>
                        <a:t>What did you discover?</a:t>
                      </a:r>
                    </a:p>
                  </a:txBody>
                  <a:tcPr/>
                </a:tc>
                <a:tc>
                  <a:txBody>
                    <a:bodyPr/>
                    <a:lstStyle/>
                    <a:p>
                      <a:r>
                        <a:rPr lang="en-US" dirty="0"/>
                        <a:t>D-</a:t>
                      </a:r>
                    </a:p>
                  </a:txBody>
                  <a:tcPr/>
                </a:tc>
                <a:tc>
                  <a:txBody>
                    <a:bodyPr/>
                    <a:lstStyle/>
                    <a:p>
                      <a:r>
                        <a:rPr lang="en-US" dirty="0"/>
                        <a:t>What do we need to fix? What problems came up?</a:t>
                      </a:r>
                    </a:p>
                  </a:txBody>
                  <a:tcPr/>
                </a:tc>
                <a:extLst>
                  <a:ext uri="{0D108BD9-81ED-4DB2-BD59-A6C34878D82A}">
                    <a16:rowId xmlns:a16="http://schemas.microsoft.com/office/drawing/2014/main" val="1027226977"/>
                  </a:ext>
                </a:extLst>
              </a:tr>
              <a:tr h="370840">
                <a:tc>
                  <a:txBody>
                    <a:bodyPr/>
                    <a:lstStyle/>
                    <a:p>
                      <a:r>
                        <a:rPr lang="en-US" dirty="0"/>
                        <a:t>How is the testing going?</a:t>
                      </a:r>
                    </a:p>
                  </a:txBody>
                  <a:tcPr/>
                </a:tc>
                <a:tc>
                  <a:txBody>
                    <a:bodyPr/>
                    <a:lstStyle/>
                    <a:p>
                      <a:r>
                        <a:rPr lang="en-US" dirty="0"/>
                        <a:t>C</a:t>
                      </a:r>
                    </a:p>
                  </a:txBody>
                  <a:tcPr/>
                </a:tc>
                <a:tc>
                  <a:txBody>
                    <a:bodyPr/>
                    <a:lstStyle/>
                    <a:p>
                      <a:r>
                        <a:rPr lang="en-US" dirty="0"/>
                        <a:t>How much effort are the remaining not run and blocked? How important is it to complete the remaining cases?</a:t>
                      </a:r>
                    </a:p>
                  </a:txBody>
                  <a:tcPr/>
                </a:tc>
                <a:extLst>
                  <a:ext uri="{0D108BD9-81ED-4DB2-BD59-A6C34878D82A}">
                    <a16:rowId xmlns:a16="http://schemas.microsoft.com/office/drawing/2014/main" val="1531415445"/>
                  </a:ext>
                </a:extLst>
              </a:tr>
            </a:tbl>
          </a:graphicData>
        </a:graphic>
      </p:graphicFrame>
    </p:spTree>
    <p:extLst>
      <p:ext uri="{BB962C8B-B14F-4D97-AF65-F5344CB8AC3E}">
        <p14:creationId xmlns:p14="http://schemas.microsoft.com/office/powerpoint/2010/main" val="1832191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0E48-0B06-8519-236B-851D1A675F86}"/>
              </a:ext>
            </a:extLst>
          </p:cNvPr>
          <p:cNvSpPr>
            <a:spLocks noGrp="1"/>
          </p:cNvSpPr>
          <p:nvPr>
            <p:ph type="title"/>
          </p:nvPr>
        </p:nvSpPr>
        <p:spPr>
          <a:xfrm>
            <a:off x="0" y="0"/>
            <a:ext cx="10515600" cy="1325563"/>
          </a:xfrm>
        </p:spPr>
        <p:txBody>
          <a:bodyPr/>
          <a:lstStyle/>
          <a:p>
            <a:r>
              <a:rPr lang="en-US" dirty="0"/>
              <a:t>How about a more topical report?</a:t>
            </a:r>
          </a:p>
        </p:txBody>
      </p:sp>
      <p:graphicFrame>
        <p:nvGraphicFramePr>
          <p:cNvPr id="4" name="Content Placeholder 3">
            <a:extLst>
              <a:ext uri="{FF2B5EF4-FFF2-40B4-BE49-F238E27FC236}">
                <a16:creationId xmlns:a16="http://schemas.microsoft.com/office/drawing/2014/main" id="{886D123E-0E80-8E60-E522-B0F90DB6BDA7}"/>
              </a:ext>
            </a:extLst>
          </p:cNvPr>
          <p:cNvGraphicFramePr>
            <a:graphicFrameLocks noGrp="1"/>
          </p:cNvGraphicFramePr>
          <p:nvPr>
            <p:ph idx="1"/>
            <p:extLst>
              <p:ext uri="{D42A27DB-BD31-4B8C-83A1-F6EECF244321}">
                <p14:modId xmlns:p14="http://schemas.microsoft.com/office/powerpoint/2010/main" val="1235454671"/>
              </p:ext>
            </p:extLst>
          </p:nvPr>
        </p:nvGraphicFramePr>
        <p:xfrm>
          <a:off x="838200" y="1463126"/>
          <a:ext cx="10515600" cy="4495800"/>
        </p:xfrm>
        <a:graphic>
          <a:graphicData uri="http://schemas.openxmlformats.org/drawingml/2006/table">
            <a:tbl>
              <a:tblPr firstRow="1" bandRow="1">
                <a:tableStyleId>{5C22544A-7EE6-4342-B048-85BDC9FD1C3A}</a:tableStyleId>
              </a:tblPr>
              <a:tblGrid>
                <a:gridCol w="3395133">
                  <a:extLst>
                    <a:ext uri="{9D8B030D-6E8A-4147-A177-3AD203B41FA5}">
                      <a16:colId xmlns:a16="http://schemas.microsoft.com/office/drawing/2014/main" val="3166111354"/>
                    </a:ext>
                  </a:extLst>
                </a:gridCol>
                <a:gridCol w="1862667">
                  <a:extLst>
                    <a:ext uri="{9D8B030D-6E8A-4147-A177-3AD203B41FA5}">
                      <a16:colId xmlns:a16="http://schemas.microsoft.com/office/drawing/2014/main" val="3353423408"/>
                    </a:ext>
                  </a:extLst>
                </a:gridCol>
                <a:gridCol w="2628900">
                  <a:extLst>
                    <a:ext uri="{9D8B030D-6E8A-4147-A177-3AD203B41FA5}">
                      <a16:colId xmlns:a16="http://schemas.microsoft.com/office/drawing/2014/main" val="2831646024"/>
                    </a:ext>
                  </a:extLst>
                </a:gridCol>
                <a:gridCol w="2628900">
                  <a:extLst>
                    <a:ext uri="{9D8B030D-6E8A-4147-A177-3AD203B41FA5}">
                      <a16:colId xmlns:a16="http://schemas.microsoft.com/office/drawing/2014/main" val="2072883404"/>
                    </a:ext>
                  </a:extLst>
                </a:gridCol>
              </a:tblGrid>
              <a:tr h="370840">
                <a:tc gridSpan="4">
                  <a:txBody>
                    <a:bodyPr/>
                    <a:lstStyle/>
                    <a:p>
                      <a:pPr algn="ctr"/>
                      <a:r>
                        <a:rPr lang="en-US" dirty="0">
                          <a:solidFill>
                            <a:schemeClr val="tx1"/>
                          </a:solidFill>
                        </a:rPr>
                        <a:t>Vehicle Workflow Editor Updates Testing 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7472845"/>
                  </a:ext>
                </a:extLst>
              </a:tr>
              <a:tr h="3708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Progress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Assessment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4188837"/>
                  </a:ext>
                </a:extLst>
              </a:tr>
              <a:tr h="370840">
                <a:tc>
                  <a:txBody>
                    <a:bodyPr/>
                    <a:lstStyle/>
                    <a:p>
                      <a:r>
                        <a:rPr lang="en-US" dirty="0"/>
                        <a:t>Vehicle workflow permutations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Done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Good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4028694"/>
                  </a:ext>
                </a:extLst>
              </a:tr>
              <a:tr h="370840">
                <a:tc>
                  <a:txBody>
                    <a:bodyPr/>
                    <a:lstStyle/>
                    <a:p>
                      <a:r>
                        <a:rPr lang="en-US" dirty="0"/>
                        <a:t>New UI control accessibility and browser matrix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Pending re-run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Medium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dirty="0"/>
                        <a:t>Compliance issues found, awaiting fix to complete coverage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4127036"/>
                  </a:ext>
                </a:extLst>
              </a:tr>
              <a:tr h="370840">
                <a:tc>
                  <a:txBody>
                    <a:bodyPr/>
                    <a:lstStyle/>
                    <a:p>
                      <a:r>
                        <a:rPr lang="en-US" dirty="0"/>
                        <a:t>New and old data variation coverage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Partial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r>
                        <a:rPr lang="en-US" dirty="0"/>
                        <a:t>Found incompatibilities with legacy data that block processing of suite until fixed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0020616"/>
                  </a:ext>
                </a:extLst>
              </a:tr>
              <a:tr h="370840">
                <a:tc>
                  <a:txBody>
                    <a:bodyPr/>
                    <a:lstStyle/>
                    <a:p>
                      <a:r>
                        <a:rPr lang="en-US" dirty="0"/>
                        <a:t>Privacy and security review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Not Started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None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Anticipate start next week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122112"/>
                  </a:ext>
                </a:extLst>
              </a:tr>
              <a:tr h="370840">
                <a:tc>
                  <a:txBody>
                    <a:bodyPr/>
                    <a:lstStyle/>
                    <a:p>
                      <a:r>
                        <a:rPr lang="en-US" dirty="0"/>
                        <a:t>Load and latency testing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Not Started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None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a:t>Anticipate start next week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7486660"/>
                  </a:ext>
                </a:extLst>
              </a:tr>
            </a:tbl>
          </a:graphicData>
        </a:graphic>
      </p:graphicFrame>
      <p:sp>
        <p:nvSpPr>
          <p:cNvPr id="5" name="Oval 4">
            <a:extLst>
              <a:ext uri="{FF2B5EF4-FFF2-40B4-BE49-F238E27FC236}">
                <a16:creationId xmlns:a16="http://schemas.microsoft.com/office/drawing/2014/main" id="{07C8CF6D-CD40-CB0E-315D-76DF5A36CF92}"/>
              </a:ext>
            </a:extLst>
          </p:cNvPr>
          <p:cNvSpPr/>
          <p:nvPr/>
        </p:nvSpPr>
        <p:spPr>
          <a:xfrm>
            <a:off x="76200" y="5700251"/>
            <a:ext cx="2937933"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tested?</a:t>
            </a:r>
          </a:p>
        </p:txBody>
      </p:sp>
      <p:sp>
        <p:nvSpPr>
          <p:cNvPr id="6" name="Oval 5">
            <a:extLst>
              <a:ext uri="{FF2B5EF4-FFF2-40B4-BE49-F238E27FC236}">
                <a16:creationId xmlns:a16="http://schemas.microsoft.com/office/drawing/2014/main" id="{CE66EC80-608E-65E8-ADE5-ACF849307C36}"/>
              </a:ext>
            </a:extLst>
          </p:cNvPr>
          <p:cNvSpPr/>
          <p:nvPr/>
        </p:nvSpPr>
        <p:spPr>
          <a:xfrm>
            <a:off x="7984066" y="5898370"/>
            <a:ext cx="2937933"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discovered?</a:t>
            </a:r>
          </a:p>
        </p:txBody>
      </p:sp>
      <p:sp>
        <p:nvSpPr>
          <p:cNvPr id="7" name="Oval 6">
            <a:extLst>
              <a:ext uri="{FF2B5EF4-FFF2-40B4-BE49-F238E27FC236}">
                <a16:creationId xmlns:a16="http://schemas.microsoft.com/office/drawing/2014/main" id="{169FA1F0-48C7-2032-7C2F-6F9FC941B804}"/>
              </a:ext>
            </a:extLst>
          </p:cNvPr>
          <p:cNvSpPr/>
          <p:nvPr/>
        </p:nvSpPr>
        <p:spPr>
          <a:xfrm>
            <a:off x="4182533" y="5866196"/>
            <a:ext cx="2159000"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How is the testing going?</a:t>
            </a:r>
          </a:p>
        </p:txBody>
      </p:sp>
    </p:spTree>
    <p:extLst>
      <p:ext uri="{BB962C8B-B14F-4D97-AF65-F5344CB8AC3E}">
        <p14:creationId xmlns:p14="http://schemas.microsoft.com/office/powerpoint/2010/main" val="2248381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D65F9-5FA1-2623-6D54-489BFAC3EAA0}"/>
              </a:ext>
            </a:extLst>
          </p:cNvPr>
          <p:cNvSpPr>
            <a:spLocks noGrp="1"/>
          </p:cNvSpPr>
          <p:nvPr>
            <p:ph type="title"/>
          </p:nvPr>
        </p:nvSpPr>
        <p:spPr>
          <a:xfrm>
            <a:off x="838199" y="119491"/>
            <a:ext cx="10515600" cy="1325563"/>
          </a:xfrm>
        </p:spPr>
        <p:txBody>
          <a:bodyPr/>
          <a:lstStyle/>
          <a:p>
            <a:r>
              <a:rPr lang="en-US" dirty="0"/>
              <a:t>Or perhaps a very numbers-based report…</a:t>
            </a:r>
          </a:p>
        </p:txBody>
      </p:sp>
      <p:graphicFrame>
        <p:nvGraphicFramePr>
          <p:cNvPr id="4" name="Content Placeholder 3">
            <a:extLst>
              <a:ext uri="{FF2B5EF4-FFF2-40B4-BE49-F238E27FC236}">
                <a16:creationId xmlns:a16="http://schemas.microsoft.com/office/drawing/2014/main" id="{BB810D4E-6431-1FC3-063B-0235465DDC6A}"/>
              </a:ext>
            </a:extLst>
          </p:cNvPr>
          <p:cNvGraphicFramePr>
            <a:graphicFrameLocks noGrp="1"/>
          </p:cNvGraphicFramePr>
          <p:nvPr>
            <p:ph idx="1"/>
            <p:extLst>
              <p:ext uri="{D42A27DB-BD31-4B8C-83A1-F6EECF244321}">
                <p14:modId xmlns:p14="http://schemas.microsoft.com/office/powerpoint/2010/main" val="1796187353"/>
              </p:ext>
            </p:extLst>
          </p:nvPr>
        </p:nvGraphicFramePr>
        <p:xfrm>
          <a:off x="838198" y="3700669"/>
          <a:ext cx="10515601" cy="3037840"/>
        </p:xfrm>
        <a:graphic>
          <a:graphicData uri="http://schemas.openxmlformats.org/drawingml/2006/table">
            <a:tbl>
              <a:tblPr firstRow="1" bandRow="1">
                <a:tableStyleId>{5C22544A-7EE6-4342-B048-85BDC9FD1C3A}</a:tableStyleId>
              </a:tblPr>
              <a:tblGrid>
                <a:gridCol w="2516359">
                  <a:extLst>
                    <a:ext uri="{9D8B030D-6E8A-4147-A177-3AD203B41FA5}">
                      <a16:colId xmlns:a16="http://schemas.microsoft.com/office/drawing/2014/main" val="1194509626"/>
                    </a:ext>
                  </a:extLst>
                </a:gridCol>
                <a:gridCol w="994008">
                  <a:extLst>
                    <a:ext uri="{9D8B030D-6E8A-4147-A177-3AD203B41FA5}">
                      <a16:colId xmlns:a16="http://schemas.microsoft.com/office/drawing/2014/main" val="2237537216"/>
                    </a:ext>
                  </a:extLst>
                </a:gridCol>
                <a:gridCol w="822831">
                  <a:extLst>
                    <a:ext uri="{9D8B030D-6E8A-4147-A177-3AD203B41FA5}">
                      <a16:colId xmlns:a16="http://schemas.microsoft.com/office/drawing/2014/main" val="2779678336"/>
                    </a:ext>
                  </a:extLst>
                </a:gridCol>
                <a:gridCol w="1833022">
                  <a:extLst>
                    <a:ext uri="{9D8B030D-6E8A-4147-A177-3AD203B41FA5}">
                      <a16:colId xmlns:a16="http://schemas.microsoft.com/office/drawing/2014/main" val="2985935281"/>
                    </a:ext>
                  </a:extLst>
                </a:gridCol>
                <a:gridCol w="1833022">
                  <a:extLst>
                    <a:ext uri="{9D8B030D-6E8A-4147-A177-3AD203B41FA5}">
                      <a16:colId xmlns:a16="http://schemas.microsoft.com/office/drawing/2014/main" val="2913726169"/>
                    </a:ext>
                  </a:extLst>
                </a:gridCol>
                <a:gridCol w="2516359">
                  <a:extLst>
                    <a:ext uri="{9D8B030D-6E8A-4147-A177-3AD203B41FA5}">
                      <a16:colId xmlns:a16="http://schemas.microsoft.com/office/drawing/2014/main" val="1762064355"/>
                    </a:ext>
                  </a:extLst>
                </a:gridCol>
              </a:tblGrid>
              <a:tr h="370840">
                <a:tc>
                  <a:txBody>
                    <a:bodyPr/>
                    <a:lstStyle/>
                    <a:p>
                      <a:r>
                        <a:rPr lang="en-US" dirty="0"/>
                        <a:t>Workload</a:t>
                      </a:r>
                    </a:p>
                  </a:txBody>
                  <a:tcPr/>
                </a:tc>
                <a:tc>
                  <a:txBody>
                    <a:bodyPr/>
                    <a:lstStyle/>
                    <a:p>
                      <a:r>
                        <a:rPr lang="en-US" dirty="0"/>
                        <a:t>Users</a:t>
                      </a:r>
                    </a:p>
                  </a:txBody>
                  <a:tcPr/>
                </a:tc>
                <a:tc>
                  <a:txBody>
                    <a:bodyPr/>
                    <a:lstStyle/>
                    <a:p>
                      <a:r>
                        <a:rPr lang="en-US" dirty="0"/>
                        <a:t>CPU</a:t>
                      </a:r>
                    </a:p>
                  </a:txBody>
                  <a:tcPr/>
                </a:tc>
                <a:tc>
                  <a:txBody>
                    <a:bodyPr/>
                    <a:lstStyle/>
                    <a:p>
                      <a:r>
                        <a:rPr lang="en-US" dirty="0"/>
                        <a:t>Latency 95%</a:t>
                      </a:r>
                    </a:p>
                  </a:txBody>
                  <a:tcPr/>
                </a:tc>
                <a:tc>
                  <a:txBody>
                    <a:bodyPr/>
                    <a:lstStyle/>
                    <a:p>
                      <a:r>
                        <a:rPr lang="en-US" dirty="0"/>
                        <a:t>Target Latency</a:t>
                      </a:r>
                    </a:p>
                  </a:txBody>
                  <a:tcPr/>
                </a:tc>
                <a:tc>
                  <a:txBody>
                    <a:bodyPr/>
                    <a:lstStyle/>
                    <a:p>
                      <a:r>
                        <a:rPr lang="en-US" dirty="0"/>
                        <a:t>Comments</a:t>
                      </a:r>
                    </a:p>
                  </a:txBody>
                  <a:tcPr/>
                </a:tc>
                <a:extLst>
                  <a:ext uri="{0D108BD9-81ED-4DB2-BD59-A6C34878D82A}">
                    <a16:rowId xmlns:a16="http://schemas.microsoft.com/office/drawing/2014/main" val="2758947579"/>
                  </a:ext>
                </a:extLst>
              </a:tr>
              <a:tr h="370840">
                <a:tc>
                  <a:txBody>
                    <a:bodyPr/>
                    <a:lstStyle/>
                    <a:p>
                      <a:r>
                        <a:rPr lang="en-US" dirty="0" err="1"/>
                        <a:t>ViewAllIncidents</a:t>
                      </a:r>
                      <a:endParaRPr lang="en-US" dirty="0"/>
                    </a:p>
                  </a:txBody>
                  <a:tcPr/>
                </a:tc>
                <a:tc>
                  <a:txBody>
                    <a:bodyPr/>
                    <a:lstStyle/>
                    <a:p>
                      <a:r>
                        <a:rPr lang="en-US" dirty="0"/>
                        <a:t>5</a:t>
                      </a:r>
                    </a:p>
                  </a:txBody>
                  <a:tcPr/>
                </a:tc>
                <a:tc>
                  <a:txBody>
                    <a:bodyPr/>
                    <a:lstStyle/>
                    <a:p>
                      <a:r>
                        <a:rPr lang="en-US" dirty="0"/>
                        <a:t>50%</a:t>
                      </a:r>
                    </a:p>
                  </a:txBody>
                  <a:tcPr/>
                </a:tc>
                <a:tc>
                  <a:txBody>
                    <a:bodyPr/>
                    <a:lstStyle/>
                    <a:p>
                      <a:r>
                        <a:rPr lang="en-US" dirty="0"/>
                        <a:t>100 </a:t>
                      </a:r>
                      <a:r>
                        <a:rPr lang="en-US" dirty="0" err="1"/>
                        <a:t>ms</a:t>
                      </a:r>
                      <a:endParaRPr lang="en-US" dirty="0"/>
                    </a:p>
                  </a:txBody>
                  <a:tcPr/>
                </a:tc>
                <a:tc>
                  <a:txBody>
                    <a:bodyPr/>
                    <a:lstStyle/>
                    <a:p>
                      <a:r>
                        <a:rPr lang="en-US" dirty="0"/>
                        <a:t>&lt; 250 </a:t>
                      </a:r>
                      <a:r>
                        <a:rPr lang="en-US" dirty="0" err="1"/>
                        <a:t>ms</a:t>
                      </a:r>
                      <a:endParaRPr lang="en-US" dirty="0"/>
                    </a:p>
                  </a:txBody>
                  <a:tcPr/>
                </a:tc>
                <a:tc>
                  <a:txBody>
                    <a:bodyPr/>
                    <a:lstStyle/>
                    <a:p>
                      <a:endParaRPr lang="en-US" dirty="0"/>
                    </a:p>
                  </a:txBody>
                  <a:tcPr/>
                </a:tc>
                <a:extLst>
                  <a:ext uri="{0D108BD9-81ED-4DB2-BD59-A6C34878D82A}">
                    <a16:rowId xmlns:a16="http://schemas.microsoft.com/office/drawing/2014/main" val="550080993"/>
                  </a:ext>
                </a:extLst>
              </a:tr>
              <a:tr h="370840">
                <a:tc>
                  <a:txBody>
                    <a:bodyPr/>
                    <a:lstStyle/>
                    <a:p>
                      <a:r>
                        <a:rPr lang="en-US" dirty="0" err="1"/>
                        <a:t>ViewAllIncidents</a:t>
                      </a:r>
                      <a:endParaRPr lang="en-US" dirty="0"/>
                    </a:p>
                  </a:txBody>
                  <a:tcPr/>
                </a:tc>
                <a:tc>
                  <a:txBody>
                    <a:bodyPr/>
                    <a:lstStyle/>
                    <a:p>
                      <a:r>
                        <a:rPr lang="en-US" dirty="0"/>
                        <a:t>15</a:t>
                      </a:r>
                    </a:p>
                  </a:txBody>
                  <a:tcPr/>
                </a:tc>
                <a:tc>
                  <a:txBody>
                    <a:bodyPr/>
                    <a:lstStyle/>
                    <a:p>
                      <a:r>
                        <a:rPr lang="en-US" dirty="0"/>
                        <a:t>53%</a:t>
                      </a:r>
                    </a:p>
                  </a:txBody>
                  <a:tcPr/>
                </a:tc>
                <a:tc>
                  <a:txBody>
                    <a:bodyPr/>
                    <a:lstStyle/>
                    <a:p>
                      <a:r>
                        <a:rPr lang="en-US" dirty="0"/>
                        <a:t>102 </a:t>
                      </a:r>
                      <a:r>
                        <a:rPr lang="en-US" dirty="0" err="1"/>
                        <a:t>ms</a:t>
                      </a:r>
                      <a:endParaRPr lang="en-US" dirty="0"/>
                    </a:p>
                  </a:txBody>
                  <a:tcPr/>
                </a:tc>
                <a:tc>
                  <a:txBody>
                    <a:bodyPr/>
                    <a:lstStyle/>
                    <a:p>
                      <a:r>
                        <a:rPr lang="en-US" dirty="0"/>
                        <a:t>&lt; 250 </a:t>
                      </a:r>
                      <a:r>
                        <a:rPr lang="en-US" dirty="0" err="1"/>
                        <a:t>ms</a:t>
                      </a:r>
                      <a:endParaRPr lang="en-US" dirty="0"/>
                    </a:p>
                  </a:txBody>
                  <a:tcPr/>
                </a:tc>
                <a:tc>
                  <a:txBody>
                    <a:bodyPr/>
                    <a:lstStyle/>
                    <a:p>
                      <a:endParaRPr lang="en-US" dirty="0"/>
                    </a:p>
                  </a:txBody>
                  <a:tcPr/>
                </a:tc>
                <a:extLst>
                  <a:ext uri="{0D108BD9-81ED-4DB2-BD59-A6C34878D82A}">
                    <a16:rowId xmlns:a16="http://schemas.microsoft.com/office/drawing/2014/main" val="987189688"/>
                  </a:ext>
                </a:extLst>
              </a:tr>
              <a:tr h="370840">
                <a:tc>
                  <a:txBody>
                    <a:bodyPr/>
                    <a:lstStyle/>
                    <a:p>
                      <a:r>
                        <a:rPr lang="en-US" dirty="0" err="1"/>
                        <a:t>ViewAllIncidents</a:t>
                      </a:r>
                      <a:endParaRPr lang="en-US" dirty="0"/>
                    </a:p>
                  </a:txBody>
                  <a:tcPr/>
                </a:tc>
                <a:tc>
                  <a:txBody>
                    <a:bodyPr/>
                    <a:lstStyle/>
                    <a:p>
                      <a:r>
                        <a:rPr lang="en-US" dirty="0"/>
                        <a:t>30</a:t>
                      </a:r>
                    </a:p>
                  </a:txBody>
                  <a:tcPr/>
                </a:tc>
                <a:tc>
                  <a:txBody>
                    <a:bodyPr/>
                    <a:lstStyle/>
                    <a:p>
                      <a:r>
                        <a:rPr lang="en-US" dirty="0"/>
                        <a:t>51%</a:t>
                      </a:r>
                    </a:p>
                  </a:txBody>
                  <a:tcPr/>
                </a:tc>
                <a:tc>
                  <a:txBody>
                    <a:bodyPr/>
                    <a:lstStyle/>
                    <a:p>
                      <a:r>
                        <a:rPr lang="en-US" dirty="0"/>
                        <a:t>110 </a:t>
                      </a:r>
                      <a:r>
                        <a:rPr lang="en-US" dirty="0" err="1"/>
                        <a:t>ms</a:t>
                      </a:r>
                      <a:endParaRPr lang="en-US" dirty="0"/>
                    </a:p>
                  </a:txBody>
                  <a:tcPr/>
                </a:tc>
                <a:tc>
                  <a:txBody>
                    <a:bodyPr/>
                    <a:lstStyle/>
                    <a:p>
                      <a:r>
                        <a:rPr lang="en-US" dirty="0"/>
                        <a:t>&lt; 250 </a:t>
                      </a:r>
                      <a:r>
                        <a:rPr lang="en-US" dirty="0" err="1"/>
                        <a:t>ms</a:t>
                      </a:r>
                      <a:endParaRPr lang="en-US" dirty="0"/>
                    </a:p>
                  </a:txBody>
                  <a:tcPr/>
                </a:tc>
                <a:tc>
                  <a:txBody>
                    <a:bodyPr/>
                    <a:lstStyle/>
                    <a:p>
                      <a:endParaRPr lang="en-US" dirty="0"/>
                    </a:p>
                  </a:txBody>
                  <a:tcPr/>
                </a:tc>
                <a:extLst>
                  <a:ext uri="{0D108BD9-81ED-4DB2-BD59-A6C34878D82A}">
                    <a16:rowId xmlns:a16="http://schemas.microsoft.com/office/drawing/2014/main" val="3586453767"/>
                  </a:ext>
                </a:extLst>
              </a:tr>
              <a:tr h="370840">
                <a:tc>
                  <a:txBody>
                    <a:bodyPr/>
                    <a:lstStyle/>
                    <a:p>
                      <a:r>
                        <a:rPr lang="en-US" dirty="0" err="1"/>
                        <a:t>ViewAllIncidents</a:t>
                      </a:r>
                      <a:endParaRPr lang="en-US" dirty="0"/>
                    </a:p>
                  </a:txBody>
                  <a:tcPr/>
                </a:tc>
                <a:tc>
                  <a:txBody>
                    <a:bodyPr/>
                    <a:lstStyle/>
                    <a:p>
                      <a:r>
                        <a:rPr lang="en-US" dirty="0"/>
                        <a:t>45</a:t>
                      </a:r>
                    </a:p>
                  </a:txBody>
                  <a:tcPr/>
                </a:tc>
                <a:tc>
                  <a:txBody>
                    <a:bodyPr/>
                    <a:lstStyle/>
                    <a:p>
                      <a:r>
                        <a:rPr lang="en-US" dirty="0"/>
                        <a:t>75%</a:t>
                      </a:r>
                    </a:p>
                  </a:txBody>
                  <a:tcPr/>
                </a:tc>
                <a:tc>
                  <a:txBody>
                    <a:bodyPr/>
                    <a:lstStyle/>
                    <a:p>
                      <a:r>
                        <a:rPr lang="en-US" dirty="0"/>
                        <a:t>300 </a:t>
                      </a:r>
                      <a:r>
                        <a:rPr lang="en-US" dirty="0" err="1"/>
                        <a:t>ms</a:t>
                      </a:r>
                      <a:endParaRPr lang="en-US" dirty="0"/>
                    </a:p>
                  </a:txBody>
                  <a:tcPr>
                    <a:solidFill>
                      <a:srgbClr val="FF0000"/>
                    </a:solidFill>
                  </a:tcPr>
                </a:tc>
                <a:tc>
                  <a:txBody>
                    <a:bodyPr/>
                    <a:lstStyle/>
                    <a:p>
                      <a:r>
                        <a:rPr lang="en-US" dirty="0"/>
                        <a:t>&lt; 250 </a:t>
                      </a:r>
                      <a:r>
                        <a:rPr lang="en-US" dirty="0" err="1"/>
                        <a:t>ms</a:t>
                      </a:r>
                      <a:endParaRPr lang="en-US" dirty="0"/>
                    </a:p>
                  </a:txBody>
                  <a:tcPr>
                    <a:solidFill>
                      <a:srgbClr val="FF0000"/>
                    </a:solidFill>
                  </a:tcPr>
                </a:tc>
                <a:tc>
                  <a:txBody>
                    <a:bodyPr/>
                    <a:lstStyle/>
                    <a:p>
                      <a:r>
                        <a:rPr lang="en-US" dirty="0"/>
                        <a:t>Hockey stick seems to form here</a:t>
                      </a:r>
                    </a:p>
                  </a:txBody>
                  <a:tcPr/>
                </a:tc>
                <a:extLst>
                  <a:ext uri="{0D108BD9-81ED-4DB2-BD59-A6C34878D82A}">
                    <a16:rowId xmlns:a16="http://schemas.microsoft.com/office/drawing/2014/main" val="2295105018"/>
                  </a:ext>
                </a:extLst>
              </a:tr>
              <a:tr h="370840">
                <a:tc>
                  <a:txBody>
                    <a:bodyPr/>
                    <a:lstStyle/>
                    <a:p>
                      <a:r>
                        <a:rPr lang="en-US" dirty="0" err="1"/>
                        <a:t>ViewAllIncidents</a:t>
                      </a:r>
                      <a:endParaRPr lang="en-US" dirty="0"/>
                    </a:p>
                  </a:txBody>
                  <a:tcPr/>
                </a:tc>
                <a:tc>
                  <a:txBody>
                    <a:bodyPr/>
                    <a:lstStyle/>
                    <a:p>
                      <a:r>
                        <a:rPr lang="en-US" dirty="0"/>
                        <a:t>60</a:t>
                      </a:r>
                    </a:p>
                  </a:txBody>
                  <a:tcPr/>
                </a:tc>
                <a:tc>
                  <a:txBody>
                    <a:bodyPr/>
                    <a:lstStyle/>
                    <a:p>
                      <a:r>
                        <a:rPr lang="en-US" dirty="0"/>
                        <a:t>95%</a:t>
                      </a:r>
                    </a:p>
                  </a:txBody>
                  <a:tcPr/>
                </a:tc>
                <a:tc>
                  <a:txBody>
                    <a:bodyPr/>
                    <a:lstStyle/>
                    <a:p>
                      <a:r>
                        <a:rPr lang="en-US" dirty="0"/>
                        <a:t>1358 </a:t>
                      </a:r>
                      <a:r>
                        <a:rPr lang="en-US" dirty="0" err="1"/>
                        <a:t>ms</a:t>
                      </a:r>
                      <a:endParaRPr lang="en-US" dirty="0"/>
                    </a:p>
                  </a:txBody>
                  <a:tcPr>
                    <a:solidFill>
                      <a:srgbClr val="FF0000"/>
                    </a:solidFill>
                  </a:tcPr>
                </a:tc>
                <a:tc>
                  <a:txBody>
                    <a:bodyPr/>
                    <a:lstStyle/>
                    <a:p>
                      <a:r>
                        <a:rPr lang="en-US" dirty="0"/>
                        <a:t>&lt; 250 </a:t>
                      </a:r>
                      <a:r>
                        <a:rPr lang="en-US" dirty="0" err="1"/>
                        <a:t>ms</a:t>
                      </a:r>
                      <a:endParaRPr lang="en-US" dirty="0"/>
                    </a:p>
                  </a:txBody>
                  <a:tcPr>
                    <a:solidFill>
                      <a:srgbClr val="FF0000"/>
                    </a:solidFill>
                  </a:tcPr>
                </a:tc>
                <a:tc>
                  <a:txBody>
                    <a:bodyPr/>
                    <a:lstStyle/>
                    <a:p>
                      <a:r>
                        <a:rPr lang="en-US" dirty="0"/>
                        <a:t>Requests started timing out on the load client</a:t>
                      </a:r>
                    </a:p>
                  </a:txBody>
                  <a:tcPr/>
                </a:tc>
                <a:extLst>
                  <a:ext uri="{0D108BD9-81ED-4DB2-BD59-A6C34878D82A}">
                    <a16:rowId xmlns:a16="http://schemas.microsoft.com/office/drawing/2014/main" val="1801115645"/>
                  </a:ext>
                </a:extLst>
              </a:tr>
            </a:tbl>
          </a:graphicData>
        </a:graphic>
      </p:graphicFrame>
      <p:sp>
        <p:nvSpPr>
          <p:cNvPr id="5" name="TextBox 4">
            <a:extLst>
              <a:ext uri="{FF2B5EF4-FFF2-40B4-BE49-F238E27FC236}">
                <a16:creationId xmlns:a16="http://schemas.microsoft.com/office/drawing/2014/main" id="{032F4317-F1AB-96BB-AB75-5D412DA0D4E7}"/>
              </a:ext>
            </a:extLst>
          </p:cNvPr>
          <p:cNvSpPr txBox="1"/>
          <p:nvPr/>
        </p:nvSpPr>
        <p:spPr>
          <a:xfrm>
            <a:off x="838199" y="1506022"/>
            <a:ext cx="10515600" cy="1754326"/>
          </a:xfrm>
          <a:prstGeom prst="rect">
            <a:avLst/>
          </a:prstGeom>
          <a:noFill/>
        </p:spPr>
        <p:txBody>
          <a:bodyPr wrap="square" rtlCol="0">
            <a:spAutoFit/>
          </a:bodyPr>
          <a:lstStyle/>
          <a:p>
            <a:r>
              <a:rPr lang="en-US" b="1" dirty="0"/>
              <a:t>Incident API Single Load Testing Report: </a:t>
            </a:r>
            <a:r>
              <a:rPr lang="en-US" b="1" dirty="0">
                <a:solidFill>
                  <a:srgbClr val="FF0000"/>
                </a:solidFill>
              </a:rPr>
              <a:t>BELOW TARGET OF 100 USERS</a:t>
            </a:r>
          </a:p>
          <a:p>
            <a:r>
              <a:rPr lang="en-US" dirty="0"/>
              <a:t>Goal is flat latency below &lt; 250 </a:t>
            </a:r>
            <a:r>
              <a:rPr lang="en-US" dirty="0" err="1"/>
              <a:t>ms</a:t>
            </a:r>
            <a:r>
              <a:rPr lang="en-US" dirty="0"/>
              <a:t> with simultaneous user workload of 100. Workloads exceeded target at 45 simultaneous users with steep, non-linear growth from that point. Problem suggests queueing on some limited resource such as threading, memory, or IO.</a:t>
            </a:r>
          </a:p>
          <a:p>
            <a:endParaRPr lang="en-US" dirty="0"/>
          </a:p>
          <a:p>
            <a:r>
              <a:rPr lang="en-US" dirty="0"/>
              <a:t>Will need repeat of load test if decision is made to make changes to improve performance.</a:t>
            </a:r>
          </a:p>
        </p:txBody>
      </p:sp>
      <p:sp>
        <p:nvSpPr>
          <p:cNvPr id="6" name="Oval 5">
            <a:extLst>
              <a:ext uri="{FF2B5EF4-FFF2-40B4-BE49-F238E27FC236}">
                <a16:creationId xmlns:a16="http://schemas.microsoft.com/office/drawing/2014/main" id="{8AB73547-6038-260F-47AA-4672DD5D5CDC}"/>
              </a:ext>
            </a:extLst>
          </p:cNvPr>
          <p:cNvSpPr/>
          <p:nvPr/>
        </p:nvSpPr>
        <p:spPr>
          <a:xfrm>
            <a:off x="2218264" y="6138554"/>
            <a:ext cx="2192868" cy="71944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tested?</a:t>
            </a:r>
          </a:p>
        </p:txBody>
      </p:sp>
      <p:sp>
        <p:nvSpPr>
          <p:cNvPr id="7" name="Oval 6">
            <a:extLst>
              <a:ext uri="{FF2B5EF4-FFF2-40B4-BE49-F238E27FC236}">
                <a16:creationId xmlns:a16="http://schemas.microsoft.com/office/drawing/2014/main" id="{0DBEACCB-5FF4-14BE-784D-BFA5BEF32526}"/>
              </a:ext>
            </a:extLst>
          </p:cNvPr>
          <p:cNvSpPr/>
          <p:nvPr/>
        </p:nvSpPr>
        <p:spPr>
          <a:xfrm>
            <a:off x="10159999" y="1030315"/>
            <a:ext cx="2032001"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discovered?</a:t>
            </a:r>
          </a:p>
        </p:txBody>
      </p:sp>
      <p:sp>
        <p:nvSpPr>
          <p:cNvPr id="8" name="Oval 7">
            <a:extLst>
              <a:ext uri="{FF2B5EF4-FFF2-40B4-BE49-F238E27FC236}">
                <a16:creationId xmlns:a16="http://schemas.microsoft.com/office/drawing/2014/main" id="{7E6E2B28-8DAA-E531-F780-CF53EC979071}"/>
              </a:ext>
            </a:extLst>
          </p:cNvPr>
          <p:cNvSpPr/>
          <p:nvPr/>
        </p:nvSpPr>
        <p:spPr>
          <a:xfrm>
            <a:off x="9842499" y="2548467"/>
            <a:ext cx="2159000"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How is the testing going?</a:t>
            </a:r>
          </a:p>
        </p:txBody>
      </p:sp>
    </p:spTree>
    <p:extLst>
      <p:ext uri="{BB962C8B-B14F-4D97-AF65-F5344CB8AC3E}">
        <p14:creationId xmlns:p14="http://schemas.microsoft.com/office/powerpoint/2010/main" val="2721046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1EC51-D060-F820-5113-8E76198D9A71}"/>
              </a:ext>
            </a:extLst>
          </p:cNvPr>
          <p:cNvSpPr>
            <a:spLocks noGrp="1"/>
          </p:cNvSpPr>
          <p:nvPr>
            <p:ph type="title"/>
          </p:nvPr>
        </p:nvSpPr>
        <p:spPr/>
        <p:txBody>
          <a:bodyPr/>
          <a:lstStyle/>
          <a:p>
            <a:r>
              <a:rPr lang="en-US" dirty="0"/>
              <a:t>Or maybe more of a story…</a:t>
            </a:r>
          </a:p>
        </p:txBody>
      </p:sp>
      <p:sp>
        <p:nvSpPr>
          <p:cNvPr id="3" name="Content Placeholder 2">
            <a:extLst>
              <a:ext uri="{FF2B5EF4-FFF2-40B4-BE49-F238E27FC236}">
                <a16:creationId xmlns:a16="http://schemas.microsoft.com/office/drawing/2014/main" id="{43D1F72F-4A1C-19F6-A7A2-8F5020C81B3A}"/>
              </a:ext>
            </a:extLst>
          </p:cNvPr>
          <p:cNvSpPr>
            <a:spLocks noGrp="1"/>
          </p:cNvSpPr>
          <p:nvPr>
            <p:ph idx="1"/>
          </p:nvPr>
        </p:nvSpPr>
        <p:spPr>
          <a:xfrm>
            <a:off x="838200" y="1825625"/>
            <a:ext cx="11107994" cy="4939242"/>
          </a:xfrm>
        </p:spPr>
        <p:txBody>
          <a:bodyPr/>
          <a:lstStyle/>
          <a:p>
            <a:pPr marL="0" indent="0">
              <a:buNone/>
            </a:pPr>
            <a:r>
              <a:rPr lang="en-US" dirty="0"/>
              <a:t>Error and Recovery Assessment of Account Mgmt. Service</a:t>
            </a:r>
          </a:p>
          <a:p>
            <a:r>
              <a:rPr lang="en-US" sz="1600" b="1" dirty="0">
                <a:solidFill>
                  <a:schemeClr val="accent6">
                    <a:lumMod val="60000"/>
                    <a:lumOff val="40000"/>
                  </a:schemeClr>
                </a:solidFill>
                <a:latin typeface="Wingdings" panose="05000000000000000000" pitchFamily="2" charset="2"/>
              </a:rPr>
              <a:t>J</a:t>
            </a:r>
            <a:r>
              <a:rPr lang="en-US" sz="1200" dirty="0"/>
              <a:t> Recovery is robust around errant or failed communication to dependencies</a:t>
            </a:r>
          </a:p>
          <a:p>
            <a:r>
              <a:rPr lang="en-US" sz="1600" b="1" dirty="0">
                <a:solidFill>
                  <a:srgbClr val="FF0000"/>
                </a:solidFill>
                <a:latin typeface="Wingdings" panose="05000000000000000000" pitchFamily="2" charset="2"/>
              </a:rPr>
              <a:t>L</a:t>
            </a:r>
            <a:r>
              <a:rPr lang="en-US" sz="1200" dirty="0"/>
              <a:t> Workflow state and event-based failures cause unrecoverable “item stuck” states under most failure conditions</a:t>
            </a:r>
          </a:p>
          <a:p>
            <a:r>
              <a:rPr lang="en-US" sz="1600" b="1" dirty="0">
                <a:solidFill>
                  <a:srgbClr val="FF0000"/>
                </a:solidFill>
                <a:latin typeface="Wingdings" panose="05000000000000000000" pitchFamily="2" charset="2"/>
              </a:rPr>
              <a:t>L</a:t>
            </a:r>
            <a:r>
              <a:rPr lang="en-US" sz="1050" dirty="0"/>
              <a:t> </a:t>
            </a:r>
            <a:r>
              <a:rPr lang="en-US" sz="1200" dirty="0"/>
              <a:t>Logging and reporting of failure conditions are confusing and difficult for customer and operations staff to address problems</a:t>
            </a:r>
          </a:p>
          <a:p>
            <a:r>
              <a:rPr lang="en-US" sz="1600" b="1" dirty="0">
                <a:solidFill>
                  <a:schemeClr val="accent6">
                    <a:lumMod val="60000"/>
                    <a:lumOff val="40000"/>
                  </a:schemeClr>
                </a:solidFill>
                <a:latin typeface="Wingdings" panose="05000000000000000000" pitchFamily="2" charset="2"/>
              </a:rPr>
              <a:t>J</a:t>
            </a:r>
            <a:r>
              <a:rPr lang="en-US" sz="1050" dirty="0"/>
              <a:t> </a:t>
            </a:r>
            <a:r>
              <a:rPr lang="en-US" sz="1200" dirty="0"/>
              <a:t>All identified areas were covered, testing unblocked pending fixes</a:t>
            </a:r>
          </a:p>
          <a:p>
            <a:pPr marL="0" indent="0">
              <a:buNone/>
            </a:pPr>
            <a:r>
              <a:rPr lang="en-US" sz="1200" b="1" dirty="0"/>
              <a:t>Test Coverage</a:t>
            </a:r>
          </a:p>
          <a:p>
            <a:pPr>
              <a:buFontTx/>
              <a:buChar char="-"/>
            </a:pPr>
            <a:r>
              <a:rPr lang="en-US" sz="1200" b="1" dirty="0"/>
              <a:t>Dependency mocking of failed data and dropped communication scenarios </a:t>
            </a:r>
            <a:r>
              <a:rPr lang="en-US" sz="1200" dirty="0"/>
              <a:t>(</a:t>
            </a:r>
            <a:r>
              <a:rPr lang="en-US" sz="1200" u="sng" dirty="0">
                <a:solidFill>
                  <a:schemeClr val="accent1">
                    <a:lumMod val="60000"/>
                    <a:lumOff val="40000"/>
                  </a:schemeClr>
                </a:solidFill>
              </a:rPr>
              <a:t>detailed report link</a:t>
            </a:r>
            <a:r>
              <a:rPr lang="en-US" sz="1200" dirty="0"/>
              <a:t>)</a:t>
            </a:r>
            <a:br>
              <a:rPr lang="en-US" sz="1200" dirty="0"/>
            </a:br>
            <a:r>
              <a:rPr lang="en-US" sz="1200" dirty="0"/>
              <a:t>Mocks allowed us to simulate external dependencies going up and down and providing various flavors of data that do not conform to the example schemas. Early testing recovered several bugs that were fixed quickly and reflected in the current results. The mocks were employed both in singular scenarios and while putting services under the existing load tests.</a:t>
            </a:r>
          </a:p>
          <a:p>
            <a:pPr>
              <a:buFontTx/>
              <a:buChar char="-"/>
            </a:pPr>
            <a:r>
              <a:rPr lang="en-US" sz="1200" b="1" dirty="0"/>
              <a:t>Simulation of workflow sequences and different classes of failed events </a:t>
            </a:r>
            <a:r>
              <a:rPr lang="en-US" sz="1200" dirty="0"/>
              <a:t>(</a:t>
            </a:r>
            <a:r>
              <a:rPr lang="en-US" sz="1200" u="sng" dirty="0">
                <a:solidFill>
                  <a:schemeClr val="accent1">
                    <a:lumMod val="60000"/>
                    <a:lumOff val="40000"/>
                  </a:schemeClr>
                </a:solidFill>
              </a:rPr>
              <a:t>detailed report link</a:t>
            </a:r>
            <a:r>
              <a:rPr lang="en-US" sz="1200" dirty="0"/>
              <a:t>)</a:t>
            </a:r>
            <a:br>
              <a:rPr lang="en-US" sz="1200" dirty="0"/>
            </a:br>
            <a:r>
              <a:rPr lang="en-US" sz="1200" dirty="0"/>
              <a:t>Existing end to end workflow sequence automation was altered with fault injection steps added at points identified during failure analysis (see detailed report link). Issues were identified forcing re-design of some of the protocol to allow reentrancy, failed letter queues, and idempotent operations.</a:t>
            </a:r>
          </a:p>
          <a:p>
            <a:pPr>
              <a:buFontTx/>
              <a:buChar char="-"/>
            </a:pPr>
            <a:r>
              <a:rPr lang="en-US" sz="1200" b="1" dirty="0"/>
              <a:t>Operational recovery procedures review, operations scenario coverage</a:t>
            </a:r>
            <a:r>
              <a:rPr lang="en-US" sz="1200" dirty="0"/>
              <a:t>(</a:t>
            </a:r>
            <a:r>
              <a:rPr lang="en-US" sz="1200" u="sng" dirty="0">
                <a:solidFill>
                  <a:schemeClr val="accent1">
                    <a:lumMod val="60000"/>
                    <a:lumOff val="40000"/>
                  </a:schemeClr>
                </a:solidFill>
              </a:rPr>
              <a:t>detailed report link</a:t>
            </a:r>
            <a:r>
              <a:rPr lang="en-US" sz="1200" dirty="0"/>
              <a:t>)</a:t>
            </a:r>
          </a:p>
          <a:p>
            <a:pPr>
              <a:buFontTx/>
              <a:buChar char="-"/>
            </a:pPr>
            <a:r>
              <a:rPr lang="en-US" sz="1200" b="1" dirty="0"/>
              <a:t>Product system failed event and incident ticket survey</a:t>
            </a:r>
            <a:r>
              <a:rPr lang="en-US" sz="1200" dirty="0"/>
              <a:t> (</a:t>
            </a:r>
            <a:r>
              <a:rPr lang="en-US" sz="1200" u="sng" dirty="0">
                <a:solidFill>
                  <a:schemeClr val="accent1">
                    <a:lumMod val="60000"/>
                    <a:lumOff val="40000"/>
                  </a:schemeClr>
                </a:solidFill>
              </a:rPr>
              <a:t>detailed report link</a:t>
            </a:r>
            <a:r>
              <a:rPr lang="en-US" sz="1200" dirty="0"/>
              <a:t>)</a:t>
            </a:r>
            <a:br>
              <a:rPr lang="en-US" sz="1200" dirty="0"/>
            </a:br>
            <a:r>
              <a:rPr lang="en-US" sz="1200" dirty="0"/>
              <a:t>Survey covered a month of product logs, and last six months of product incidents. Logs with missing or ambiguous information correlated with high MTTR on incident resolution, as well as with more frequently failing features. Some of issues have been failed with SOP updates to mitigate faster resolution, while also coupled with bugs to include more meaningful and complete diagnostic data.</a:t>
            </a:r>
            <a:br>
              <a:rPr lang="en-US" sz="1200" dirty="0"/>
            </a:br>
            <a:endParaRPr lang="en-US" sz="1200" dirty="0"/>
          </a:p>
          <a:p>
            <a:pPr marL="0" indent="0">
              <a:buNone/>
            </a:pPr>
            <a:endParaRPr lang="en-US" sz="1200" dirty="0"/>
          </a:p>
          <a:p>
            <a:pPr marL="0" indent="0">
              <a:buNone/>
            </a:pPr>
            <a:endParaRPr lang="en-US" sz="1200" dirty="0"/>
          </a:p>
          <a:p>
            <a:pPr marL="0" indent="0">
              <a:buNone/>
            </a:pPr>
            <a:endParaRPr lang="en-US" dirty="0"/>
          </a:p>
        </p:txBody>
      </p:sp>
      <p:sp>
        <p:nvSpPr>
          <p:cNvPr id="7" name="Oval 6">
            <a:extLst>
              <a:ext uri="{FF2B5EF4-FFF2-40B4-BE49-F238E27FC236}">
                <a16:creationId xmlns:a16="http://schemas.microsoft.com/office/drawing/2014/main" id="{E3505C06-9AAF-BF1E-F094-0C231D8949F7}"/>
              </a:ext>
            </a:extLst>
          </p:cNvPr>
          <p:cNvSpPr/>
          <p:nvPr/>
        </p:nvSpPr>
        <p:spPr>
          <a:xfrm>
            <a:off x="9931398" y="5171921"/>
            <a:ext cx="2192868" cy="71944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tested?</a:t>
            </a:r>
          </a:p>
        </p:txBody>
      </p:sp>
      <p:sp>
        <p:nvSpPr>
          <p:cNvPr id="8" name="Oval 7">
            <a:extLst>
              <a:ext uri="{FF2B5EF4-FFF2-40B4-BE49-F238E27FC236}">
                <a16:creationId xmlns:a16="http://schemas.microsoft.com/office/drawing/2014/main" id="{C742980B-554C-CD92-F89F-17345787444B}"/>
              </a:ext>
            </a:extLst>
          </p:cNvPr>
          <p:cNvSpPr/>
          <p:nvPr/>
        </p:nvSpPr>
        <p:spPr>
          <a:xfrm>
            <a:off x="9838264" y="2001572"/>
            <a:ext cx="2032001"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was discovered?</a:t>
            </a:r>
          </a:p>
        </p:txBody>
      </p:sp>
      <p:sp>
        <p:nvSpPr>
          <p:cNvPr id="9" name="Oval 8">
            <a:extLst>
              <a:ext uri="{FF2B5EF4-FFF2-40B4-BE49-F238E27FC236}">
                <a16:creationId xmlns:a16="http://schemas.microsoft.com/office/drawing/2014/main" id="{B57F1186-84A5-27C2-A82C-BC8C70B31392}"/>
              </a:ext>
            </a:extLst>
          </p:cNvPr>
          <p:cNvSpPr/>
          <p:nvPr/>
        </p:nvSpPr>
        <p:spPr>
          <a:xfrm>
            <a:off x="9774765" y="3238368"/>
            <a:ext cx="2159000" cy="88053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How is the testing going?</a:t>
            </a:r>
          </a:p>
        </p:txBody>
      </p:sp>
      <p:cxnSp>
        <p:nvCxnSpPr>
          <p:cNvPr id="11" name="Straight Arrow Connector 10">
            <a:extLst>
              <a:ext uri="{FF2B5EF4-FFF2-40B4-BE49-F238E27FC236}">
                <a16:creationId xmlns:a16="http://schemas.microsoft.com/office/drawing/2014/main" id="{463163EF-5C80-945F-73F6-2F8926A26DF1}"/>
              </a:ext>
            </a:extLst>
          </p:cNvPr>
          <p:cNvCxnSpPr/>
          <p:nvPr/>
        </p:nvCxnSpPr>
        <p:spPr>
          <a:xfrm flipH="1" flipV="1">
            <a:off x="5799667" y="3530600"/>
            <a:ext cx="3894666" cy="148034"/>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63301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750</Words>
  <Application>Microsoft Office PowerPoint</Application>
  <PresentationFormat>Widescreen</PresentationFormat>
  <Paragraphs>121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How to do Test Reporting</vt:lpstr>
      <vt:lpstr>The Purpose of a Test Report</vt:lpstr>
      <vt:lpstr>Three Questions in a Test Report</vt:lpstr>
      <vt:lpstr>How useful is this report?</vt:lpstr>
      <vt:lpstr>How about a more topical report?</vt:lpstr>
      <vt:lpstr>Or perhaps a very numbers-based report…</vt:lpstr>
      <vt:lpstr>Or maybe more of a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Wayne Roseberry</dc:creator>
  <cp:lastModifiedBy>Wayne Roseberry</cp:lastModifiedBy>
  <cp:revision>1</cp:revision>
  <dcterms:created xsi:type="dcterms:W3CDTF">2025-11-13T18:00:50Z</dcterms:created>
  <dcterms:modified xsi:type="dcterms:W3CDTF">2025-11-13T19:13:13Z</dcterms:modified>
</cp:coreProperties>
</file>